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3" r:id="rId1"/>
  </p:sldMasterIdLst>
  <p:notesMasterIdLst>
    <p:notesMasterId r:id="rId29"/>
  </p:notesMasterIdLst>
  <p:handoutMasterIdLst>
    <p:handoutMasterId r:id="rId30"/>
  </p:handoutMasterIdLst>
  <p:sldIdLst>
    <p:sldId id="534" r:id="rId2"/>
    <p:sldId id="717" r:id="rId3"/>
    <p:sldId id="711" r:id="rId4"/>
    <p:sldId id="718" r:id="rId5"/>
    <p:sldId id="624" r:id="rId6"/>
    <p:sldId id="688" r:id="rId7"/>
    <p:sldId id="272" r:id="rId8"/>
    <p:sldId id="719" r:id="rId9"/>
    <p:sldId id="273" r:id="rId10"/>
    <p:sldId id="257" r:id="rId11"/>
    <p:sldId id="720" r:id="rId12"/>
    <p:sldId id="259" r:id="rId13"/>
    <p:sldId id="726" r:id="rId14"/>
    <p:sldId id="260" r:id="rId15"/>
    <p:sldId id="258" r:id="rId16"/>
    <p:sldId id="265" r:id="rId17"/>
    <p:sldId id="721" r:id="rId18"/>
    <p:sldId id="722" r:id="rId19"/>
    <p:sldId id="261" r:id="rId20"/>
    <p:sldId id="268" r:id="rId21"/>
    <p:sldId id="267" r:id="rId22"/>
    <p:sldId id="270" r:id="rId23"/>
    <p:sldId id="269" r:id="rId24"/>
    <p:sldId id="262" r:id="rId25"/>
    <p:sldId id="724" r:id="rId26"/>
    <p:sldId id="727" r:id="rId27"/>
    <p:sldId id="590" r:id="rId28"/>
  </p:sldIdLst>
  <p:sldSz cx="9144000" cy="6858000" type="screen4x3"/>
  <p:notesSz cx="9947275" cy="6858000"/>
  <p:defaultTextStyle>
    <a:defPPr>
      <a:defRPr lang="fr-FR"/>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cques Vince" initials="JV" lastIdx="2" clrIdx="0">
    <p:extLst>
      <p:ext uri="{19B8F6BF-5375-455C-9EA6-DF929625EA0E}">
        <p15:presenceInfo xmlns:p15="http://schemas.microsoft.com/office/powerpoint/2012/main" userId="Jacques Vinc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6C3"/>
    <a:srgbClr val="31859C"/>
    <a:srgbClr val="32EE32"/>
    <a:srgbClr val="FF6BD8"/>
    <a:srgbClr val="F377CA"/>
    <a:srgbClr val="96409E"/>
    <a:srgbClr val="FFFFFF"/>
    <a:srgbClr val="E0E0E0"/>
    <a:srgbClr val="E46C0A"/>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Style clair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94" autoAdjust="0"/>
    <p:restoredTop sz="91349" autoAdjust="0"/>
  </p:normalViewPr>
  <p:slideViewPr>
    <p:cSldViewPr snapToGrid="0">
      <p:cViewPr varScale="1">
        <p:scale>
          <a:sx n="67" d="100"/>
          <a:sy n="67" d="100"/>
        </p:scale>
        <p:origin x="750" y="54"/>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5070"/>
    </p:cViewPr>
  </p:sorterViewPr>
  <p:notesViewPr>
    <p:cSldViewPr snapToGrid="0">
      <p:cViewPr varScale="1">
        <p:scale>
          <a:sx n="93" d="100"/>
          <a:sy n="93" d="100"/>
        </p:scale>
        <p:origin x="1478" y="7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4311069" cy="342740"/>
          </a:xfrm>
          <a:prstGeom prst="rect">
            <a:avLst/>
          </a:prstGeom>
        </p:spPr>
        <p:txBody>
          <a:bodyPr vert="horz" lIns="91879" tIns="45939" rIns="91879" bIns="45939" rtlCol="0"/>
          <a:lstStyle>
            <a:lvl1pPr algn="l" fontAlgn="auto">
              <a:spcBef>
                <a:spcPts val="0"/>
              </a:spcBef>
              <a:spcAft>
                <a:spcPts val="0"/>
              </a:spcAft>
              <a:defRPr sz="1200">
                <a:latin typeface="+mn-lt"/>
                <a:cs typeface="+mn-cs"/>
              </a:defRPr>
            </a:lvl1pPr>
          </a:lstStyle>
          <a:p>
            <a:pPr>
              <a:defRPr/>
            </a:pPr>
            <a:endParaRPr lang="fr-FR"/>
          </a:p>
        </p:txBody>
      </p:sp>
      <p:sp>
        <p:nvSpPr>
          <p:cNvPr id="3" name="Espace réservé de la date 2"/>
          <p:cNvSpPr>
            <a:spLocks noGrp="1"/>
          </p:cNvSpPr>
          <p:nvPr>
            <p:ph type="dt" sz="quarter" idx="1"/>
          </p:nvPr>
        </p:nvSpPr>
        <p:spPr>
          <a:xfrm>
            <a:off x="5634615" y="0"/>
            <a:ext cx="4311069" cy="342740"/>
          </a:xfrm>
          <a:prstGeom prst="rect">
            <a:avLst/>
          </a:prstGeom>
        </p:spPr>
        <p:txBody>
          <a:bodyPr vert="horz" lIns="91879" tIns="45939" rIns="91879" bIns="45939" rtlCol="0"/>
          <a:lstStyle>
            <a:lvl1pPr algn="r" fontAlgn="auto">
              <a:spcBef>
                <a:spcPts val="0"/>
              </a:spcBef>
              <a:spcAft>
                <a:spcPts val="0"/>
              </a:spcAft>
              <a:defRPr sz="1200">
                <a:latin typeface="+mn-lt"/>
                <a:cs typeface="+mn-cs"/>
              </a:defRPr>
            </a:lvl1pPr>
          </a:lstStyle>
          <a:p>
            <a:pPr>
              <a:defRPr/>
            </a:pPr>
            <a:fld id="{2B413A78-EB22-49E2-9B62-30EE6FDCBEFD}" type="datetimeFigureOut">
              <a:rPr lang="fr-FR"/>
              <a:pPr>
                <a:defRPr/>
              </a:pPr>
              <a:t>29/04/2019</a:t>
            </a:fld>
            <a:endParaRPr lang="fr-FR"/>
          </a:p>
        </p:txBody>
      </p:sp>
      <p:sp>
        <p:nvSpPr>
          <p:cNvPr id="4" name="Espace réservé du pied de page 3"/>
          <p:cNvSpPr>
            <a:spLocks noGrp="1"/>
          </p:cNvSpPr>
          <p:nvPr>
            <p:ph type="ftr" sz="quarter" idx="2"/>
          </p:nvPr>
        </p:nvSpPr>
        <p:spPr>
          <a:xfrm>
            <a:off x="0" y="6513660"/>
            <a:ext cx="4311069" cy="342740"/>
          </a:xfrm>
          <a:prstGeom prst="rect">
            <a:avLst/>
          </a:prstGeom>
        </p:spPr>
        <p:txBody>
          <a:bodyPr vert="horz" lIns="91879" tIns="45939" rIns="91879" bIns="45939" rtlCol="0" anchor="b"/>
          <a:lstStyle>
            <a:lvl1pPr algn="l" fontAlgn="auto">
              <a:spcBef>
                <a:spcPts val="0"/>
              </a:spcBef>
              <a:spcAft>
                <a:spcPts val="0"/>
              </a:spcAft>
              <a:defRPr sz="1200">
                <a:latin typeface="+mn-lt"/>
                <a:cs typeface="+mn-cs"/>
              </a:defRPr>
            </a:lvl1pPr>
          </a:lstStyle>
          <a:p>
            <a:pPr>
              <a:defRPr/>
            </a:pPr>
            <a:r>
              <a:rPr lang="fr-FR" dirty="0"/>
              <a:t>5 avril 2019 – Mesures et incertitudes, qu’en faire avec les élèves ?</a:t>
            </a:r>
          </a:p>
        </p:txBody>
      </p:sp>
      <p:sp>
        <p:nvSpPr>
          <p:cNvPr id="5" name="Espace réservé du numéro de diapositive 4"/>
          <p:cNvSpPr>
            <a:spLocks noGrp="1"/>
          </p:cNvSpPr>
          <p:nvPr>
            <p:ph type="sldNum" sz="quarter" idx="3"/>
          </p:nvPr>
        </p:nvSpPr>
        <p:spPr>
          <a:xfrm>
            <a:off x="5634615" y="6513660"/>
            <a:ext cx="4311069" cy="342740"/>
          </a:xfrm>
          <a:prstGeom prst="rect">
            <a:avLst/>
          </a:prstGeom>
        </p:spPr>
        <p:txBody>
          <a:bodyPr vert="horz" lIns="91879" tIns="45939" rIns="91879" bIns="45939" rtlCol="0" anchor="b"/>
          <a:lstStyle>
            <a:lvl1pPr algn="r" fontAlgn="auto">
              <a:spcBef>
                <a:spcPts val="0"/>
              </a:spcBef>
              <a:spcAft>
                <a:spcPts val="0"/>
              </a:spcAft>
              <a:defRPr sz="1200">
                <a:latin typeface="+mn-lt"/>
                <a:cs typeface="+mn-cs"/>
              </a:defRPr>
            </a:lvl1pPr>
          </a:lstStyle>
          <a:p>
            <a:pPr>
              <a:defRPr/>
            </a:pPr>
            <a:fld id="{AA4D9267-4795-4FCC-99B1-D5AA155D8BFB}" type="slidenum">
              <a:rPr lang="fr-FR"/>
              <a:pPr>
                <a:defRPr/>
              </a:pPr>
              <a:t>‹N°›</a:t>
            </a:fld>
            <a:endParaRPr lang="fr-FR"/>
          </a:p>
        </p:txBody>
      </p:sp>
    </p:spTree>
    <p:extLst>
      <p:ext uri="{BB962C8B-B14F-4D97-AF65-F5344CB8AC3E}">
        <p14:creationId xmlns:p14="http://schemas.microsoft.com/office/powerpoint/2010/main" val="2197768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4311069" cy="342740"/>
          </a:xfrm>
          <a:prstGeom prst="rect">
            <a:avLst/>
          </a:prstGeom>
        </p:spPr>
        <p:txBody>
          <a:bodyPr vert="horz" lIns="91879" tIns="45939" rIns="91879" bIns="45939" rtlCol="0"/>
          <a:lstStyle>
            <a:lvl1pPr algn="l" fontAlgn="auto">
              <a:spcBef>
                <a:spcPts val="0"/>
              </a:spcBef>
              <a:spcAft>
                <a:spcPts val="0"/>
              </a:spcAft>
              <a:defRPr sz="1200">
                <a:latin typeface="+mn-lt"/>
                <a:cs typeface="+mn-cs"/>
              </a:defRPr>
            </a:lvl1pPr>
          </a:lstStyle>
          <a:p>
            <a:pPr>
              <a:defRPr/>
            </a:pPr>
            <a:endParaRPr lang="fr-FR"/>
          </a:p>
        </p:txBody>
      </p:sp>
      <p:sp>
        <p:nvSpPr>
          <p:cNvPr id="3" name="Espace réservé de la date 2"/>
          <p:cNvSpPr>
            <a:spLocks noGrp="1"/>
          </p:cNvSpPr>
          <p:nvPr>
            <p:ph type="dt" idx="1"/>
          </p:nvPr>
        </p:nvSpPr>
        <p:spPr>
          <a:xfrm>
            <a:off x="5634615" y="0"/>
            <a:ext cx="4311069" cy="342740"/>
          </a:xfrm>
          <a:prstGeom prst="rect">
            <a:avLst/>
          </a:prstGeom>
        </p:spPr>
        <p:txBody>
          <a:bodyPr vert="horz" lIns="91879" tIns="45939" rIns="91879" bIns="45939" rtlCol="0"/>
          <a:lstStyle>
            <a:lvl1pPr algn="r" fontAlgn="auto">
              <a:spcBef>
                <a:spcPts val="0"/>
              </a:spcBef>
              <a:spcAft>
                <a:spcPts val="0"/>
              </a:spcAft>
              <a:defRPr sz="1200">
                <a:latin typeface="+mn-lt"/>
                <a:cs typeface="+mn-cs"/>
              </a:defRPr>
            </a:lvl1pPr>
          </a:lstStyle>
          <a:p>
            <a:pPr>
              <a:defRPr/>
            </a:pPr>
            <a:fld id="{5F7FEF9F-1A7E-4816-9B16-F4F5133A934C}" type="datetimeFigureOut">
              <a:rPr lang="fr-FR"/>
              <a:pPr>
                <a:defRPr/>
              </a:pPr>
              <a:t>29/04/2019</a:t>
            </a:fld>
            <a:endParaRPr lang="fr-FR"/>
          </a:p>
        </p:txBody>
      </p:sp>
      <p:sp>
        <p:nvSpPr>
          <p:cNvPr id="4" name="Espace réservé de l'image des diapositives 3"/>
          <p:cNvSpPr>
            <a:spLocks noGrp="1" noRot="1" noChangeAspect="1"/>
          </p:cNvSpPr>
          <p:nvPr>
            <p:ph type="sldImg" idx="2"/>
          </p:nvPr>
        </p:nvSpPr>
        <p:spPr>
          <a:xfrm>
            <a:off x="3260725" y="514350"/>
            <a:ext cx="3425825" cy="2570163"/>
          </a:xfrm>
          <a:prstGeom prst="rect">
            <a:avLst/>
          </a:prstGeom>
          <a:noFill/>
          <a:ln w="12700">
            <a:solidFill>
              <a:prstClr val="black"/>
            </a:solidFill>
          </a:ln>
        </p:spPr>
        <p:txBody>
          <a:bodyPr vert="horz" lIns="91879" tIns="45939" rIns="91879" bIns="45939" rtlCol="0" anchor="ctr"/>
          <a:lstStyle/>
          <a:p>
            <a:pPr lvl="0"/>
            <a:endParaRPr lang="fr-FR" noProof="0"/>
          </a:p>
        </p:txBody>
      </p:sp>
      <p:sp>
        <p:nvSpPr>
          <p:cNvPr id="5" name="Espace réservé des commentaires 4"/>
          <p:cNvSpPr>
            <a:spLocks noGrp="1"/>
          </p:cNvSpPr>
          <p:nvPr>
            <p:ph type="body" sz="quarter" idx="3"/>
          </p:nvPr>
        </p:nvSpPr>
        <p:spPr>
          <a:xfrm>
            <a:off x="994251" y="3257630"/>
            <a:ext cx="7958774" cy="3086261"/>
          </a:xfrm>
          <a:prstGeom prst="rect">
            <a:avLst/>
          </a:prstGeom>
        </p:spPr>
        <p:txBody>
          <a:bodyPr vert="horz" lIns="91879" tIns="45939" rIns="91879" bIns="45939" rtlCol="0">
            <a:normAutofit/>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p:cNvSpPr>
            <a:spLocks noGrp="1"/>
          </p:cNvSpPr>
          <p:nvPr>
            <p:ph type="ftr" sz="quarter" idx="4"/>
          </p:nvPr>
        </p:nvSpPr>
        <p:spPr>
          <a:xfrm>
            <a:off x="0" y="6513660"/>
            <a:ext cx="4311069" cy="342740"/>
          </a:xfrm>
          <a:prstGeom prst="rect">
            <a:avLst/>
          </a:prstGeom>
        </p:spPr>
        <p:txBody>
          <a:bodyPr vert="horz" lIns="91879" tIns="45939" rIns="91879" bIns="45939" rtlCol="0" anchor="b"/>
          <a:lstStyle>
            <a:lvl1pPr algn="l" fontAlgn="auto">
              <a:spcBef>
                <a:spcPts val="0"/>
              </a:spcBef>
              <a:spcAft>
                <a:spcPts val="0"/>
              </a:spcAft>
              <a:defRPr sz="1200">
                <a:latin typeface="+mn-lt"/>
                <a:cs typeface="+mn-cs"/>
              </a:defRPr>
            </a:lvl1pPr>
          </a:lstStyle>
          <a:p>
            <a:pPr>
              <a:defRPr/>
            </a:pPr>
            <a:endParaRPr lang="fr-FR"/>
          </a:p>
        </p:txBody>
      </p:sp>
      <p:sp>
        <p:nvSpPr>
          <p:cNvPr id="7" name="Espace réservé du numéro de diapositive 6"/>
          <p:cNvSpPr>
            <a:spLocks noGrp="1"/>
          </p:cNvSpPr>
          <p:nvPr>
            <p:ph type="sldNum" sz="quarter" idx="5"/>
          </p:nvPr>
        </p:nvSpPr>
        <p:spPr>
          <a:xfrm>
            <a:off x="5634615" y="6513660"/>
            <a:ext cx="4311069" cy="342740"/>
          </a:xfrm>
          <a:prstGeom prst="rect">
            <a:avLst/>
          </a:prstGeom>
        </p:spPr>
        <p:txBody>
          <a:bodyPr vert="horz" lIns="91879" tIns="45939" rIns="91879" bIns="45939" rtlCol="0" anchor="b"/>
          <a:lstStyle>
            <a:lvl1pPr algn="r" fontAlgn="auto">
              <a:spcBef>
                <a:spcPts val="0"/>
              </a:spcBef>
              <a:spcAft>
                <a:spcPts val="0"/>
              </a:spcAft>
              <a:defRPr sz="1200">
                <a:latin typeface="+mn-lt"/>
                <a:cs typeface="+mn-cs"/>
              </a:defRPr>
            </a:lvl1pPr>
          </a:lstStyle>
          <a:p>
            <a:pPr>
              <a:defRPr/>
            </a:pPr>
            <a:fld id="{B36F2ED9-0A1D-4E25-BE2C-0D0AEC439E55}" type="slidenum">
              <a:rPr lang="fr-FR"/>
              <a:pPr>
                <a:defRPr/>
              </a:pPr>
              <a:t>‹N°›</a:t>
            </a:fld>
            <a:endParaRPr lang="fr-FR"/>
          </a:p>
        </p:txBody>
      </p:sp>
    </p:spTree>
    <p:extLst>
      <p:ext uri="{BB962C8B-B14F-4D97-AF65-F5344CB8AC3E}">
        <p14:creationId xmlns:p14="http://schemas.microsoft.com/office/powerpoint/2010/main" val="2194306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B36F2ED9-0A1D-4E25-BE2C-0D0AEC439E55}" type="slidenum">
              <a:rPr lang="fr-FR" smtClean="0"/>
              <a:pPr>
                <a:defRPr/>
              </a:pPr>
              <a:t>1</a:t>
            </a:fld>
            <a:endParaRPr lang="fr-FR" dirty="0"/>
          </a:p>
        </p:txBody>
      </p:sp>
    </p:spTree>
    <p:extLst>
      <p:ext uri="{BB962C8B-B14F-4D97-AF65-F5344CB8AC3E}">
        <p14:creationId xmlns:p14="http://schemas.microsoft.com/office/powerpoint/2010/main" val="14309254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B36F2ED9-0A1D-4E25-BE2C-0D0AEC439E55}" type="slidenum">
              <a:rPr lang="fr-FR" smtClean="0"/>
              <a:pPr>
                <a:defRPr/>
              </a:pPr>
              <a:t>4</a:t>
            </a:fld>
            <a:endParaRPr lang="fr-FR"/>
          </a:p>
        </p:txBody>
      </p:sp>
    </p:spTree>
    <p:extLst>
      <p:ext uri="{BB962C8B-B14F-4D97-AF65-F5344CB8AC3E}">
        <p14:creationId xmlns:p14="http://schemas.microsoft.com/office/powerpoint/2010/main" val="9361598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B36F2ED9-0A1D-4E25-BE2C-0D0AEC439E55}" type="slidenum">
              <a:rPr lang="fr-FR" smtClean="0"/>
              <a:pPr>
                <a:defRPr/>
              </a:pPr>
              <a:t>5</a:t>
            </a:fld>
            <a:endParaRPr lang="fr-FR" dirty="0"/>
          </a:p>
        </p:txBody>
      </p:sp>
    </p:spTree>
    <p:extLst>
      <p:ext uri="{BB962C8B-B14F-4D97-AF65-F5344CB8AC3E}">
        <p14:creationId xmlns:p14="http://schemas.microsoft.com/office/powerpoint/2010/main" val="1163526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B36F2ED9-0A1D-4E25-BE2C-0D0AEC439E55}" type="slidenum">
              <a:rPr lang="fr-FR" smtClean="0"/>
              <a:pPr>
                <a:defRPr/>
              </a:pPr>
              <a:t>6</a:t>
            </a:fld>
            <a:endParaRPr lang="fr-FR" dirty="0"/>
          </a:p>
        </p:txBody>
      </p:sp>
    </p:spTree>
    <p:extLst>
      <p:ext uri="{BB962C8B-B14F-4D97-AF65-F5344CB8AC3E}">
        <p14:creationId xmlns:p14="http://schemas.microsoft.com/office/powerpoint/2010/main" val="1140001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1490" name="Rectangle 13"/>
          <p:cNvSpPr>
            <a:spLocks noGrp="1" noChangeArrowheads="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en-GB"/>
              <a:t>Stage fonctionnement de la physique</a:t>
            </a:r>
          </a:p>
        </p:txBody>
      </p:sp>
      <p:sp>
        <p:nvSpPr>
          <p:cNvPr id="191491" name="Rectangle 14"/>
          <p:cNvSpPr>
            <a:spLocks noGrp="1" noChangeArrowheads="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en-GB"/>
              <a:t>5 mars 2009</a:t>
            </a:r>
          </a:p>
        </p:txBody>
      </p:sp>
      <p:sp>
        <p:nvSpPr>
          <p:cNvPr id="191492" name="Rectangle 17"/>
          <p:cNvSpPr>
            <a:spLocks noGrp="1" noChangeArrowheads="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GB"/>
              <a:t>SESAMES</a:t>
            </a:r>
          </a:p>
        </p:txBody>
      </p:sp>
      <p:sp>
        <p:nvSpPr>
          <p:cNvPr id="191493" name="Rectangle 18"/>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8844087-615C-4459-89CC-58D69911EBDC}" type="slidenum">
              <a:rPr lang="en-GB" smtClean="0"/>
              <a:pPr fontAlgn="base">
                <a:spcBef>
                  <a:spcPct val="0"/>
                </a:spcBef>
                <a:spcAft>
                  <a:spcPct val="0"/>
                </a:spcAft>
                <a:defRPr/>
              </a:pPr>
              <a:t>27</a:t>
            </a:fld>
            <a:endParaRPr lang="en-GB"/>
          </a:p>
        </p:txBody>
      </p:sp>
      <p:sp>
        <p:nvSpPr>
          <p:cNvPr id="188422" name="Text Box 1"/>
          <p:cNvSpPr txBox="1">
            <a:spLocks noChangeArrowheads="1"/>
          </p:cNvSpPr>
          <p:nvPr/>
        </p:nvSpPr>
        <p:spPr bwMode="auto">
          <a:xfrm>
            <a:off x="1377950" y="509588"/>
            <a:ext cx="7169150" cy="2549525"/>
          </a:xfrm>
          <a:prstGeom prst="rect">
            <a:avLst/>
          </a:prstGeom>
          <a:solidFill>
            <a:srgbClr val="FFFFFF"/>
          </a:solidFill>
          <a:ln w="9360">
            <a:solidFill>
              <a:srgbClr val="000000"/>
            </a:solidFill>
            <a:miter lim="800000"/>
            <a:headEnd/>
            <a:tailEnd/>
          </a:ln>
        </p:spPr>
        <p:txBody>
          <a:bodyPr wrap="none" anchor="ctr"/>
          <a:lstStyle/>
          <a:p>
            <a:endParaRPr lang="fr-FR">
              <a:latin typeface="Calibri" pitchFamily="34" charset="0"/>
            </a:endParaRPr>
          </a:p>
        </p:txBody>
      </p:sp>
      <p:sp>
        <p:nvSpPr>
          <p:cNvPr id="188423" name="Rectangle 2"/>
          <p:cNvSpPr>
            <a:spLocks noGrp="1" noChangeArrowheads="1"/>
          </p:cNvSpPr>
          <p:nvPr>
            <p:ph type="body"/>
          </p:nvPr>
        </p:nvSpPr>
        <p:spPr bwMode="auto">
          <a:xfrm>
            <a:off x="992188" y="3228975"/>
            <a:ext cx="7913687" cy="3048000"/>
          </a:xfrm>
          <a:noFill/>
        </p:spPr>
        <p:txBody>
          <a:bodyPr wrap="none" numCol="1" anchor="ctr" anchorCtr="0" compatLnSpc="1">
            <a:prstTxWarp prst="textNoShape">
              <a:avLst/>
            </a:prstTxWarp>
          </a:bodyPr>
          <a:lstStyle/>
          <a:p>
            <a:pPr eaLnBrk="1" hangingPunct="1">
              <a:spcBef>
                <a:spcPct val="0"/>
              </a:spcBef>
            </a:pPr>
            <a:r>
              <a:rPr lang="fr-FR" sz="2000" dirty="0"/>
              <a:t>LE contrat est la partie cognitive</a:t>
            </a:r>
            <a:r>
              <a:rPr lang="fr-FR" sz="2000" baseline="0" dirty="0"/>
              <a:t> du contrat tacite (Bourdieu, 1997) </a:t>
            </a:r>
          </a:p>
          <a:p>
            <a:pPr eaLnBrk="1" hangingPunct="1">
              <a:spcBef>
                <a:spcPct val="0"/>
              </a:spcBef>
            </a:pPr>
            <a:r>
              <a:rPr lang="fr-FR" sz="2000" dirty="0"/>
              <a:t>La norme </a:t>
            </a:r>
            <a:r>
              <a:rPr lang="fr-FR" sz="2000" dirty="0" err="1"/>
              <a:t>épistémo</a:t>
            </a:r>
            <a:r>
              <a:rPr lang="fr-FR" sz="2000" dirty="0"/>
              <a:t> a tendance à parler de la science faite</a:t>
            </a:r>
            <a:r>
              <a:rPr lang="fr-FR" sz="2000" baseline="0" dirty="0"/>
              <a:t> et pas de la science en train de se faire en oubliant le champ social</a:t>
            </a:r>
          </a:p>
          <a:p>
            <a:pPr eaLnBrk="1" hangingPunct="1">
              <a:spcBef>
                <a:spcPct val="0"/>
              </a:spcBef>
            </a:pPr>
            <a:r>
              <a:rPr lang="fr-FR" sz="2000" dirty="0"/>
              <a:t>Toutes</a:t>
            </a:r>
            <a:r>
              <a:rPr lang="fr-FR" sz="2000" baseline="0" dirty="0"/>
              <a:t> les sciences sont appelée à produire des discours ayant une portée universelle parce qu’ils sont vérifiables</a:t>
            </a:r>
          </a:p>
          <a:p>
            <a:pPr eaLnBrk="1" hangingPunct="1">
              <a:spcBef>
                <a:spcPct val="0"/>
              </a:spcBef>
            </a:pPr>
            <a:r>
              <a:rPr lang="fr-FR" sz="2000" baseline="0" dirty="0"/>
              <a:t>Réalisme de principe : le monde existe indépendamment et antérieurement aux perceptions et aux descriptions.</a:t>
            </a:r>
          </a:p>
          <a:p>
            <a:pPr eaLnBrk="1" hangingPunct="1">
              <a:spcBef>
                <a:spcPct val="0"/>
              </a:spcBef>
            </a:pPr>
            <a:r>
              <a:rPr lang="fr-FR" sz="2000" baseline="0" dirty="0"/>
              <a:t>s’oppose au </a:t>
            </a:r>
            <a:r>
              <a:rPr lang="fr-FR" sz="2000" baseline="0" dirty="0" err="1"/>
              <a:t>relatisvisme</a:t>
            </a:r>
            <a:r>
              <a:rPr lang="fr-FR" sz="2000" baseline="0" dirty="0"/>
              <a:t> cognitif</a:t>
            </a:r>
          </a:p>
          <a:p>
            <a:pPr eaLnBrk="1" hangingPunct="1">
              <a:spcBef>
                <a:spcPct val="0"/>
              </a:spcBef>
            </a:pPr>
            <a:r>
              <a:rPr lang="fr-FR" sz="2000" baseline="0" dirty="0"/>
              <a:t>Le principe d’économie concerne la théorie, pas la réalité. Ce qui vise à la simplicité est la construction, pas la nature.</a:t>
            </a:r>
            <a:endParaRPr lang="fr-FR" sz="20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u numéro de diapositive 5"/>
          <p:cNvSpPr>
            <a:spLocks noGrp="1"/>
          </p:cNvSpPr>
          <p:nvPr>
            <p:ph type="sldNum" sz="quarter" idx="10"/>
          </p:nvPr>
        </p:nvSpPr>
        <p:spPr>
          <a:xfrm>
            <a:off x="6572250" y="6492875"/>
            <a:ext cx="2133600" cy="365125"/>
          </a:xfrm>
        </p:spPr>
        <p:txBody>
          <a:bodyPr/>
          <a:lstStyle>
            <a:lvl1pPr>
              <a:defRPr/>
            </a:lvl1pPr>
          </a:lstStyle>
          <a:p>
            <a:pPr>
              <a:defRPr/>
            </a:pPr>
            <a:fld id="{0F47F1D4-EA76-435B-AAAC-DA08B0766669}"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numéro de diapositive 5"/>
          <p:cNvSpPr>
            <a:spLocks noGrp="1"/>
          </p:cNvSpPr>
          <p:nvPr>
            <p:ph type="sldNum" sz="quarter" idx="10"/>
          </p:nvPr>
        </p:nvSpPr>
        <p:spPr/>
        <p:txBody>
          <a:bodyPr/>
          <a:lstStyle>
            <a:lvl1pPr>
              <a:defRPr/>
            </a:lvl1pPr>
          </a:lstStyle>
          <a:p>
            <a:pPr>
              <a:defRPr/>
            </a:pPr>
            <a:fld id="{580B3563-F3ED-4241-8D1A-9CFDA4D5B067}"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numéro de diapositive 5"/>
          <p:cNvSpPr>
            <a:spLocks noGrp="1"/>
          </p:cNvSpPr>
          <p:nvPr>
            <p:ph type="sldNum" sz="quarter" idx="10"/>
          </p:nvPr>
        </p:nvSpPr>
        <p:spPr/>
        <p:txBody>
          <a:bodyPr/>
          <a:lstStyle>
            <a:lvl1pPr>
              <a:defRPr/>
            </a:lvl1pPr>
          </a:lstStyle>
          <a:p>
            <a:pPr>
              <a:defRPr/>
            </a:pPr>
            <a:fld id="{C87CE7BA-65DC-4E0C-888E-F8360D5D3DC8}" type="slidenum">
              <a:rPr lang="fr-FR"/>
              <a:pPr>
                <a:defRPr/>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numéro de diapositive 5"/>
          <p:cNvSpPr>
            <a:spLocks noGrp="1"/>
          </p:cNvSpPr>
          <p:nvPr>
            <p:ph type="sldNum" sz="quarter" idx="10"/>
          </p:nvPr>
        </p:nvSpPr>
        <p:spPr/>
        <p:txBody>
          <a:bodyPr/>
          <a:lstStyle>
            <a:lvl1pPr>
              <a:defRPr/>
            </a:lvl1pPr>
          </a:lstStyle>
          <a:p>
            <a:pPr>
              <a:defRPr/>
            </a:pPr>
            <a:fld id="{D02BF40B-6270-4A78-B8B3-F08C31E7F4AD}" type="slidenum">
              <a:rPr lang="fr-FR"/>
              <a:pPr>
                <a:defRPr/>
              </a:pPr>
              <a:t>‹N°›</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7981950" cy="1250950"/>
          </a:xfrm>
        </p:spPr>
        <p:txBody>
          <a:bodyPr/>
          <a:lstStyle/>
          <a:p>
            <a:r>
              <a:rPr lang="fr-FR"/>
              <a:t>Cliquez pour modifier le style du titre</a:t>
            </a:r>
          </a:p>
        </p:txBody>
      </p:sp>
      <p:sp>
        <p:nvSpPr>
          <p:cNvPr id="3" name="Espace réservé du numéro de diapositive 3"/>
          <p:cNvSpPr>
            <a:spLocks noGrp="1"/>
          </p:cNvSpPr>
          <p:nvPr>
            <p:ph type="sldNum" idx="10"/>
          </p:nvPr>
        </p:nvSpPr>
        <p:spPr>
          <a:xfrm>
            <a:off x="6588125" y="6661150"/>
            <a:ext cx="1962150" cy="276225"/>
          </a:xfrm>
        </p:spPr>
        <p:txBody>
          <a:bodyPr/>
          <a:lstStyle>
            <a:lvl1pPr>
              <a:defRPr/>
            </a:lvl1pPr>
          </a:lstStyle>
          <a:p>
            <a:pPr>
              <a:defRPr/>
            </a:pPr>
            <a:fld id="{454C5AC5-B2BA-46EB-AA48-793B8DE89D35}" type="slidenum">
              <a:rPr lang="en-GB"/>
              <a:pPr>
                <a:defRPr/>
              </a:pPr>
              <a:t>‹N°›</a:t>
            </a:fld>
            <a:endParaRPr lang="en-GB"/>
          </a:p>
        </p:txBody>
      </p:sp>
    </p:spTree>
    <p:extLst>
      <p:ext uri="{BB962C8B-B14F-4D97-AF65-F5344CB8AC3E}">
        <p14:creationId xmlns:p14="http://schemas.microsoft.com/office/powerpoint/2010/main" val="1985627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Cliquez pour modifier le style du titre</a:t>
            </a:r>
          </a:p>
        </p:txBody>
      </p:sp>
      <p:sp>
        <p:nvSpPr>
          <p:cNvPr id="3" name="Espace réservé du contenu 2"/>
          <p:cNvSpPr>
            <a:spLocks noGrp="1"/>
          </p:cNvSpPr>
          <p:nvPr>
            <p:ph idx="1"/>
          </p:nvPr>
        </p:nvSpPr>
        <p:spPr/>
        <p:txBody>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numéro de diapositive 5"/>
          <p:cNvSpPr>
            <a:spLocks noGrp="1"/>
          </p:cNvSpPr>
          <p:nvPr>
            <p:ph type="sldNum" sz="quarter" idx="10"/>
          </p:nvPr>
        </p:nvSpPr>
        <p:spPr/>
        <p:txBody>
          <a:bodyPr/>
          <a:lstStyle>
            <a:lvl1pPr>
              <a:defRPr/>
            </a:lvl1pPr>
          </a:lstStyle>
          <a:p>
            <a:pPr>
              <a:defRPr/>
            </a:pPr>
            <a:fld id="{26733942-76D6-419F-8C0D-935CC36AF363}"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u numéro de diapositive 5"/>
          <p:cNvSpPr>
            <a:spLocks noGrp="1"/>
          </p:cNvSpPr>
          <p:nvPr>
            <p:ph type="sldNum" sz="quarter" idx="10"/>
          </p:nvPr>
        </p:nvSpPr>
        <p:spPr/>
        <p:txBody>
          <a:bodyPr/>
          <a:lstStyle>
            <a:lvl1pPr>
              <a:defRPr/>
            </a:lvl1pPr>
          </a:lstStyle>
          <a:p>
            <a:pPr>
              <a:defRPr/>
            </a:pPr>
            <a:fld id="{E596EB1F-9809-4574-9C8B-CCBACDA56B90}"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5" name="Espace réservé du numéro de diapositive 5"/>
          <p:cNvSpPr>
            <a:spLocks noGrp="1"/>
          </p:cNvSpPr>
          <p:nvPr>
            <p:ph type="sldNum" sz="quarter" idx="10"/>
          </p:nvPr>
        </p:nvSpPr>
        <p:spPr/>
        <p:txBody>
          <a:bodyPr/>
          <a:lstStyle>
            <a:lvl1pPr>
              <a:defRPr/>
            </a:lvl1pPr>
          </a:lstStyle>
          <a:p>
            <a:pPr>
              <a:defRPr/>
            </a:pPr>
            <a:fld id="{688D227F-F884-4774-8739-45D16006E544}"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u numéro de diapositive 5"/>
          <p:cNvSpPr>
            <a:spLocks noGrp="1"/>
          </p:cNvSpPr>
          <p:nvPr>
            <p:ph type="sldNum" sz="quarter" idx="10"/>
          </p:nvPr>
        </p:nvSpPr>
        <p:spPr/>
        <p:txBody>
          <a:bodyPr/>
          <a:lstStyle>
            <a:lvl1pPr>
              <a:defRPr/>
            </a:lvl1pPr>
          </a:lstStyle>
          <a:p>
            <a:pPr>
              <a:defRPr/>
            </a:pPr>
            <a:fld id="{2DA310C8-6A62-4309-98B4-589C18E5E629}"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numéro de diapositive 5"/>
          <p:cNvSpPr>
            <a:spLocks noGrp="1"/>
          </p:cNvSpPr>
          <p:nvPr>
            <p:ph type="sldNum" sz="quarter" idx="10"/>
          </p:nvPr>
        </p:nvSpPr>
        <p:spPr/>
        <p:txBody>
          <a:bodyPr/>
          <a:lstStyle>
            <a:lvl1pPr>
              <a:defRPr/>
            </a:lvl1pPr>
          </a:lstStyle>
          <a:p>
            <a:pPr>
              <a:defRPr/>
            </a:pPr>
            <a:fld id="{03CA2C7D-74EB-47AC-8DEE-C4CFD7FB252C}"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u numéro de diapositive 5"/>
          <p:cNvSpPr>
            <a:spLocks noGrp="1"/>
          </p:cNvSpPr>
          <p:nvPr>
            <p:ph type="sldNum" sz="quarter" idx="10"/>
          </p:nvPr>
        </p:nvSpPr>
        <p:spPr/>
        <p:txBody>
          <a:bodyPr/>
          <a:lstStyle>
            <a:lvl1pPr>
              <a:defRPr/>
            </a:lvl1pPr>
          </a:lstStyle>
          <a:p>
            <a:pPr>
              <a:defRPr/>
            </a:pPr>
            <a:fld id="{F87CDBAE-07FD-4C42-A8C9-4C092CF811BA}"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u numéro de diapositive 5"/>
          <p:cNvSpPr>
            <a:spLocks noGrp="1"/>
          </p:cNvSpPr>
          <p:nvPr>
            <p:ph type="sldNum" sz="quarter" idx="10"/>
          </p:nvPr>
        </p:nvSpPr>
        <p:spPr/>
        <p:txBody>
          <a:bodyPr/>
          <a:lstStyle>
            <a:lvl1pPr>
              <a:defRPr/>
            </a:lvl1pPr>
          </a:lstStyle>
          <a:p>
            <a:pPr>
              <a:defRPr/>
            </a:pPr>
            <a:fld id="{F8F26310-271E-48F0-B670-CCEB0B157D29}"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u numéro de diapositive 5"/>
          <p:cNvSpPr>
            <a:spLocks noGrp="1"/>
          </p:cNvSpPr>
          <p:nvPr>
            <p:ph type="sldNum" sz="quarter" idx="10"/>
          </p:nvPr>
        </p:nvSpPr>
        <p:spPr/>
        <p:txBody>
          <a:bodyPr/>
          <a:lstStyle>
            <a:lvl1pPr>
              <a:defRPr/>
            </a:lvl1pPr>
          </a:lstStyle>
          <a:p>
            <a:pPr>
              <a:defRPr/>
            </a:pPr>
            <a:fld id="{69BFC0A6-65C4-4F08-B582-0E5BB8E2DEDA}"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t>Cliquez pour modifier le style du titre</a:t>
            </a:r>
          </a:p>
        </p:txBody>
      </p:sp>
      <p:sp>
        <p:nvSpPr>
          <p:cNvPr id="3075"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numéro de diapositive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DDEC4566-EF57-4E8C-ADC7-41181536EE2C}" type="slidenum">
              <a:rPr lang="fr-FR"/>
              <a:pPr>
                <a:defRPr/>
              </a:pPr>
              <a:t>‹N°›</a:t>
            </a:fld>
            <a:endParaRPr lang="fr-FR"/>
          </a:p>
        </p:txBody>
      </p:sp>
      <p:sp>
        <p:nvSpPr>
          <p:cNvPr id="7" name="Espace réservé du pied de page 9"/>
          <p:cNvSpPr txBox="1">
            <a:spLocks/>
          </p:cNvSpPr>
          <p:nvPr/>
        </p:nvSpPr>
        <p:spPr>
          <a:xfrm>
            <a:off x="0" y="6584950"/>
            <a:ext cx="5943600" cy="273050"/>
          </a:xfrm>
          <a:prstGeom prst="rect">
            <a:avLst/>
          </a:prstGeom>
        </p:spPr>
        <p:txBody>
          <a:bodyPr/>
          <a:lstStyle/>
          <a:p>
            <a:pPr>
              <a:defRPr/>
            </a:pPr>
            <a:r>
              <a:rPr lang="fr-FR" sz="1200" dirty="0">
                <a:solidFill>
                  <a:schemeClr val="bg1">
                    <a:lumMod val="75000"/>
                  </a:schemeClr>
                </a:solidFill>
                <a:latin typeface="+mn-lt"/>
                <a:cs typeface="Arial" charset="0"/>
              </a:rPr>
              <a:t>29 avril 2019 – Regards croisés physique-philosophie</a:t>
            </a:r>
          </a:p>
        </p:txBody>
      </p:sp>
    </p:spTree>
  </p:cSld>
  <p:clrMap bg1="lt1" tx1="dk1" bg2="lt2" tx2="dk2" accent1="accent1" accent2="accent2" accent3="accent3" accent4="accent4" accent5="accent5" accent6="accent6" hlink="hlink" folHlink="folHlink"/>
  <p:sldLayoutIdLst>
    <p:sldLayoutId id="2147484091" r:id="rId1"/>
    <p:sldLayoutId id="2147484080" r:id="rId2"/>
    <p:sldLayoutId id="2147484081" r:id="rId3"/>
    <p:sldLayoutId id="2147484082" r:id="rId4"/>
    <p:sldLayoutId id="2147484083" r:id="rId5"/>
    <p:sldLayoutId id="2147484084" r:id="rId6"/>
    <p:sldLayoutId id="2147484085" r:id="rId7"/>
    <p:sldLayoutId id="2147484086" r:id="rId8"/>
    <p:sldLayoutId id="2147484087" r:id="rId9"/>
    <p:sldLayoutId id="2147484088" r:id="rId10"/>
    <p:sldLayoutId id="2147484089" r:id="rId11"/>
    <p:sldLayoutId id="2147484090" r:id="rId12"/>
    <p:sldLayoutId id="2147484093" r:id="rId13"/>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13.xml"/><Relationship Id="rId4" Type="http://schemas.openxmlformats.org/officeDocument/2006/relationships/image" Target="../media/image8.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185862" y="764381"/>
            <a:ext cx="7772400" cy="1470025"/>
          </a:xfrm>
        </p:spPr>
        <p:txBody>
          <a:bodyPr/>
          <a:lstStyle/>
          <a:p>
            <a:r>
              <a:rPr lang="fr-FR" sz="3200" dirty="0"/>
              <a:t>sur la nature et le fonctionnement des sciences</a:t>
            </a:r>
          </a:p>
        </p:txBody>
      </p:sp>
      <p:sp>
        <p:nvSpPr>
          <p:cNvPr id="5" name="Rectangle 4"/>
          <p:cNvSpPr/>
          <p:nvPr/>
        </p:nvSpPr>
        <p:spPr>
          <a:xfrm>
            <a:off x="300038" y="0"/>
            <a:ext cx="8843962" cy="928688"/>
          </a:xfrm>
          <a:prstGeom prst="rect">
            <a:avLst/>
          </a:prstGeom>
          <a:solidFill>
            <a:schemeClr val="accent5">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fr-FR"/>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fontAlgn="auto">
              <a:spcBef>
                <a:spcPts val="0"/>
              </a:spcBef>
              <a:spcAft>
                <a:spcPts val="0"/>
              </a:spcAft>
              <a:defRPr/>
            </a:pPr>
            <a:r>
              <a:rPr lang="fr-FR" sz="3200" dirty="0">
                <a:latin typeface="Verdana" panose="020B0604030504040204" pitchFamily="34" charset="0"/>
                <a:ea typeface="Verdana" panose="020B0604030504040204" pitchFamily="34" charset="0"/>
                <a:cs typeface="Verdana" panose="020B0604030504040204" pitchFamily="34" charset="0"/>
              </a:rPr>
              <a:t>	Regards croisés physique-philosophie</a:t>
            </a:r>
          </a:p>
        </p:txBody>
      </p:sp>
      <p:sp>
        <p:nvSpPr>
          <p:cNvPr id="6" name="Triangle rectangle 5"/>
          <p:cNvSpPr/>
          <p:nvPr/>
        </p:nvSpPr>
        <p:spPr>
          <a:xfrm rot="5400000">
            <a:off x="-21431" y="0"/>
            <a:ext cx="1528762" cy="1528762"/>
          </a:xfrm>
          <a:prstGeom prst="rtTriangle">
            <a:avLst/>
          </a:prstGeom>
          <a:solidFill>
            <a:schemeClr val="accent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Sous-titre 2">
            <a:extLst>
              <a:ext uri="{FF2B5EF4-FFF2-40B4-BE49-F238E27FC236}">
                <a16:creationId xmlns:a16="http://schemas.microsoft.com/office/drawing/2014/main" id="{0A2C7633-539A-43F2-BA30-71CE07B06A58}"/>
              </a:ext>
            </a:extLst>
          </p:cNvPr>
          <p:cNvSpPr txBox="1">
            <a:spLocks/>
          </p:cNvSpPr>
          <p:nvPr/>
        </p:nvSpPr>
        <p:spPr bwMode="auto">
          <a:xfrm>
            <a:off x="4314826" y="4706272"/>
            <a:ext cx="4829174" cy="2007043"/>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a:buNone/>
            </a:pPr>
            <a:r>
              <a:rPr lang="fr-FR" sz="2400" i="0" dirty="0">
                <a:ln w="0"/>
                <a:solidFill>
                  <a:srgbClr val="31859C"/>
                </a:solidFill>
                <a:effectLst>
                  <a:outerShdw blurRad="38100" dist="19050" dir="2700000" algn="tl" rotWithShape="0">
                    <a:schemeClr val="dk1">
                      <a:alpha val="40000"/>
                    </a:schemeClr>
                  </a:outerShdw>
                </a:effectLst>
              </a:rPr>
              <a:t>Pierre </a:t>
            </a:r>
            <a:r>
              <a:rPr lang="fr-FR" sz="2400" i="0" dirty="0" err="1">
                <a:ln w="0"/>
                <a:solidFill>
                  <a:srgbClr val="31859C"/>
                </a:solidFill>
                <a:effectLst>
                  <a:outerShdw blurRad="38100" dist="19050" dir="2700000" algn="tl" rotWithShape="0">
                    <a:schemeClr val="dk1">
                      <a:alpha val="40000"/>
                    </a:schemeClr>
                  </a:outerShdw>
                </a:effectLst>
              </a:rPr>
              <a:t>Vignand</a:t>
            </a:r>
            <a:endParaRPr lang="fr-FR" sz="2400" i="0" dirty="0">
              <a:ln w="0"/>
              <a:solidFill>
                <a:srgbClr val="31859C"/>
              </a:solidFill>
              <a:effectLst>
                <a:outerShdw blurRad="38100" dist="19050" dir="2700000" algn="tl" rotWithShape="0">
                  <a:schemeClr val="dk1">
                    <a:alpha val="40000"/>
                  </a:schemeClr>
                </a:outerShdw>
              </a:effectLst>
            </a:endParaRPr>
          </a:p>
          <a:p>
            <a:pPr marL="0" indent="0" algn="r">
              <a:buNone/>
            </a:pPr>
            <a:r>
              <a:rPr lang="fr-FR" sz="1800" i="0" dirty="0">
                <a:ln w="0"/>
                <a:solidFill>
                  <a:srgbClr val="31859C"/>
                </a:solidFill>
                <a:effectLst>
                  <a:outerShdw blurRad="38100" dist="19050" dir="2700000" algn="tl" rotWithShape="0">
                    <a:schemeClr val="dk1">
                      <a:alpha val="40000"/>
                    </a:schemeClr>
                  </a:outerShdw>
                </a:effectLst>
                <a:latin typeface="Courier New" panose="02070309020205020404" pitchFamily="49" charset="0"/>
                <a:cs typeface="Courier New" panose="02070309020205020404" pitchFamily="49" charset="0"/>
              </a:rPr>
              <a:t>Pierre.vignand@ac-lyon.fr</a:t>
            </a:r>
          </a:p>
          <a:p>
            <a:pPr marL="0" indent="0" algn="r">
              <a:buNone/>
            </a:pPr>
            <a:r>
              <a:rPr lang="fr-FR" sz="2400" i="0" dirty="0">
                <a:ln w="0"/>
                <a:solidFill>
                  <a:srgbClr val="31859C"/>
                </a:solidFill>
                <a:effectLst>
                  <a:outerShdw blurRad="38100" dist="19050" dir="2700000" algn="tl" rotWithShape="0">
                    <a:schemeClr val="dk1">
                      <a:alpha val="40000"/>
                    </a:schemeClr>
                  </a:outerShdw>
                </a:effectLst>
              </a:rPr>
              <a:t>Jacques Vince</a:t>
            </a:r>
          </a:p>
          <a:p>
            <a:pPr marL="0" indent="0" algn="r">
              <a:buNone/>
            </a:pPr>
            <a:r>
              <a:rPr lang="fr-FR" sz="1800" i="0" dirty="0">
                <a:ln w="0"/>
                <a:solidFill>
                  <a:srgbClr val="31859C"/>
                </a:solidFill>
                <a:effectLst>
                  <a:outerShdw blurRad="38100" dist="19050" dir="2700000" algn="tl" rotWithShape="0">
                    <a:schemeClr val="dk1">
                      <a:alpha val="40000"/>
                    </a:schemeClr>
                  </a:outerShdw>
                </a:effectLst>
                <a:latin typeface="Courier New" panose="02070309020205020404" pitchFamily="49" charset="0"/>
                <a:cs typeface="Courier New" panose="02070309020205020404" pitchFamily="49" charset="0"/>
              </a:rPr>
              <a:t>jacques.vince@ac-lyon.fr</a:t>
            </a:r>
          </a:p>
          <a:p>
            <a:pPr marL="0" indent="0">
              <a:buNone/>
            </a:pPr>
            <a:r>
              <a:rPr lang="fr-FR" sz="1800" dirty="0">
                <a:ln w="0"/>
                <a:solidFill>
                  <a:srgbClr val="31859C"/>
                </a:solidFill>
                <a:effectLst>
                  <a:outerShdw blurRad="38100" dist="19050" dir="2700000" algn="tl" rotWithShape="0">
                    <a:schemeClr val="dk1">
                      <a:alpha val="40000"/>
                    </a:schemeClr>
                  </a:outerShdw>
                </a:effectLst>
                <a:latin typeface="Courier New" panose="02070309020205020404" pitchFamily="49" charset="0"/>
                <a:cs typeface="Courier New" panose="02070309020205020404" pitchFamily="49" charset="0"/>
              </a:rPr>
              <a:t>www.prof-vince.fr/phyphi</a:t>
            </a:r>
          </a:p>
          <a:p>
            <a:pPr marL="0" indent="0">
              <a:buNone/>
            </a:pPr>
            <a:endParaRPr lang="fr-FR" sz="1800" i="0" dirty="0">
              <a:ln w="0"/>
              <a:solidFill>
                <a:srgbClr val="31859C"/>
              </a:solidFill>
              <a:effectLst>
                <a:outerShdw blurRad="38100" dist="19050" dir="2700000" algn="tl" rotWithShape="0">
                  <a:schemeClr val="dk1">
                    <a:alpha val="40000"/>
                  </a:schemeClr>
                </a:outerShdw>
              </a:effectLst>
              <a:latin typeface="Courier New" panose="02070309020205020404" pitchFamily="49" charset="0"/>
              <a:cs typeface="Courier New" panose="02070309020205020404" pitchFamily="49" charset="0"/>
            </a:endParaRPr>
          </a:p>
        </p:txBody>
      </p:sp>
      <p:pic>
        <p:nvPicPr>
          <p:cNvPr id="9" name="Image 8">
            <a:extLst>
              <a:ext uri="{FF2B5EF4-FFF2-40B4-BE49-F238E27FC236}">
                <a16:creationId xmlns:a16="http://schemas.microsoft.com/office/drawing/2014/main" id="{38CDC6A9-3EFB-4347-90A1-015776FBE4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016126"/>
            <a:ext cx="4171950" cy="5214937"/>
          </a:xfrm>
          <a:prstGeom prst="rect">
            <a:avLst/>
          </a:prstGeom>
        </p:spPr>
      </p:pic>
      <p:sp>
        <p:nvSpPr>
          <p:cNvPr id="4" name="ZoneTexte 3">
            <a:extLst>
              <a:ext uri="{FF2B5EF4-FFF2-40B4-BE49-F238E27FC236}">
                <a16:creationId xmlns:a16="http://schemas.microsoft.com/office/drawing/2014/main" id="{B1D27700-31BB-4739-ACA2-D7F0ECD1F315}"/>
              </a:ext>
            </a:extLst>
          </p:cNvPr>
          <p:cNvSpPr txBox="1"/>
          <p:nvPr/>
        </p:nvSpPr>
        <p:spPr>
          <a:xfrm>
            <a:off x="4314826" y="2459504"/>
            <a:ext cx="4829174" cy="2246769"/>
          </a:xfrm>
          <a:prstGeom prst="rect">
            <a:avLst/>
          </a:prstGeom>
          <a:noFill/>
        </p:spPr>
        <p:txBody>
          <a:bodyPr wrap="square" rtlCol="0">
            <a:spAutoFit/>
          </a:bodyPr>
          <a:lstStyle/>
          <a:p>
            <a:pPr algn="just"/>
            <a:r>
              <a:rPr lang="fr-FR" sz="2000" i="1" dirty="0"/>
              <a:t>La philosophie de la physique est peut-être la seule philosophie qui s’applique en déterminant un dépassement de ses principes. </a:t>
            </a:r>
          </a:p>
          <a:p>
            <a:pPr algn="just"/>
            <a:r>
              <a:rPr lang="fr-FR" sz="2000" i="1" dirty="0"/>
              <a:t>Bref elle est la seule philosophie qui soit vraiment ouverte.</a:t>
            </a:r>
          </a:p>
          <a:p>
            <a:pPr algn="r"/>
            <a:r>
              <a:rPr lang="fr-FR" sz="2000" i="1" dirty="0"/>
              <a:t>G. Bachelard</a:t>
            </a:r>
          </a:p>
        </p:txBody>
      </p:sp>
    </p:spTree>
    <p:extLst>
      <p:ext uri="{BB962C8B-B14F-4D97-AF65-F5344CB8AC3E}">
        <p14:creationId xmlns:p14="http://schemas.microsoft.com/office/powerpoint/2010/main" val="34981998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871538"/>
            <a:ext cx="9144000" cy="4525963"/>
          </a:xfrm>
        </p:spPr>
        <p:txBody>
          <a:bodyPr>
            <a:normAutofit/>
          </a:bodyPr>
          <a:lstStyle/>
          <a:p>
            <a:r>
              <a:rPr lang="fr-FR" sz="2800" dirty="0"/>
              <a:t>Une niche institutionnelle en voie de disparition</a:t>
            </a:r>
            <a:r>
              <a:rPr lang="fr-FR" dirty="0"/>
              <a:t>		</a:t>
            </a:r>
            <a:r>
              <a:rPr lang="fr-FR" sz="2800" i="1" dirty="0"/>
              <a:t>l’accompagnement personnalisé</a:t>
            </a:r>
            <a:endParaRPr lang="fr-FR" i="1" dirty="0"/>
          </a:p>
          <a:p>
            <a:r>
              <a:rPr lang="fr-FR" sz="2800" dirty="0"/>
              <a:t>Une expérimentation jeune qui évolue </a:t>
            </a:r>
          </a:p>
          <a:p>
            <a:r>
              <a:rPr lang="fr-FR" sz="2800" dirty="0"/>
              <a:t>Des élèves de terminale S…</a:t>
            </a:r>
          </a:p>
          <a:p>
            <a:r>
              <a:rPr lang="fr-FR" sz="2800" dirty="0"/>
              <a:t>Des élèves non évalués, </a:t>
            </a:r>
          </a:p>
          <a:p>
            <a:pPr>
              <a:buNone/>
            </a:pPr>
            <a:r>
              <a:rPr lang="fr-FR" sz="2800" dirty="0"/>
              <a:t>			pas d’institutionnalisation formalisée</a:t>
            </a:r>
          </a:p>
          <a:p>
            <a:r>
              <a:rPr lang="fr-FR" sz="2800" dirty="0"/>
              <a:t>Un temps court (5 à 9 semaines x 1h)</a:t>
            </a:r>
          </a:p>
          <a:p>
            <a:endParaRPr lang="fr-FR" dirty="0"/>
          </a:p>
        </p:txBody>
      </p:sp>
      <p:sp>
        <p:nvSpPr>
          <p:cNvPr id="4" name="Espace réservé du numéro de diapositive 3"/>
          <p:cNvSpPr>
            <a:spLocks noGrp="1"/>
          </p:cNvSpPr>
          <p:nvPr>
            <p:ph type="sldNum" sz="quarter" idx="12"/>
          </p:nvPr>
        </p:nvSpPr>
        <p:spPr>
          <a:xfrm>
            <a:off x="8604448" y="6597352"/>
            <a:ext cx="539552" cy="260648"/>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F4668DC-857F-487D-BFFA-8C0CA5037977}" type="slidenum">
              <a:rPr lang="fr-BE" smtClean="0"/>
              <a:pPr/>
              <a:t>10</a:t>
            </a:fld>
            <a:endParaRPr lang="fr-BE"/>
          </a:p>
        </p:txBody>
      </p:sp>
      <p:sp>
        <p:nvSpPr>
          <p:cNvPr id="7" name="Rectangle 6">
            <a:extLst>
              <a:ext uri="{FF2B5EF4-FFF2-40B4-BE49-F238E27FC236}">
                <a16:creationId xmlns:a16="http://schemas.microsoft.com/office/drawing/2014/main" id="{84DDC144-0FFA-452D-9461-EAAA4491D1ED}"/>
              </a:ext>
            </a:extLst>
          </p:cNvPr>
          <p:cNvSpPr/>
          <p:nvPr/>
        </p:nvSpPr>
        <p:spPr>
          <a:xfrm>
            <a:off x="0" y="0"/>
            <a:ext cx="9144000" cy="545123"/>
          </a:xfrm>
          <a:prstGeom prst="rect">
            <a:avLst/>
          </a:prstGeom>
          <a:solidFill>
            <a:schemeClr val="accent5">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fr-FR"/>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fontAlgn="auto">
              <a:spcBef>
                <a:spcPts val="0"/>
              </a:spcBef>
              <a:spcAft>
                <a:spcPts val="0"/>
              </a:spcAft>
              <a:defRPr/>
            </a:pPr>
            <a:r>
              <a:rPr lang="fr-FR" sz="2800" dirty="0">
                <a:latin typeface="Verdana" panose="020B0604030504040204" pitchFamily="34" charset="0"/>
                <a:ea typeface="Verdana" panose="020B0604030504040204" pitchFamily="34" charset="0"/>
                <a:cs typeface="Verdana" panose="020B0604030504040204" pitchFamily="34" charset="0"/>
              </a:rPr>
              <a:t>Le contexte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a:xfrm>
            <a:off x="8604448" y="6597352"/>
            <a:ext cx="539552" cy="260648"/>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CF4668DC-857F-487D-BFFA-8C0CA5037977}" type="slidenum">
              <a:rPr lang="fr-BE" smtClean="0"/>
              <a:pPr algn="l"/>
              <a:t>11</a:t>
            </a:fld>
            <a:endParaRPr lang="fr-BE"/>
          </a:p>
        </p:txBody>
      </p:sp>
      <p:sp>
        <p:nvSpPr>
          <p:cNvPr id="7" name="Rectangle 6">
            <a:extLst>
              <a:ext uri="{FF2B5EF4-FFF2-40B4-BE49-F238E27FC236}">
                <a16:creationId xmlns:a16="http://schemas.microsoft.com/office/drawing/2014/main" id="{D3CB53D0-D85B-4A80-9F49-EFF2AFA8BC76}"/>
              </a:ext>
            </a:extLst>
          </p:cNvPr>
          <p:cNvSpPr/>
          <p:nvPr/>
        </p:nvSpPr>
        <p:spPr>
          <a:xfrm>
            <a:off x="0" y="0"/>
            <a:ext cx="9144000" cy="545123"/>
          </a:xfrm>
          <a:prstGeom prst="rect">
            <a:avLst/>
          </a:prstGeom>
          <a:solidFill>
            <a:schemeClr val="accent5">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fr-FR"/>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fontAlgn="auto">
              <a:spcBef>
                <a:spcPts val="0"/>
              </a:spcBef>
              <a:spcAft>
                <a:spcPts val="0"/>
              </a:spcAft>
              <a:defRPr/>
            </a:pPr>
            <a:r>
              <a:rPr lang="fr-FR" sz="2800" dirty="0">
                <a:latin typeface="Verdana" panose="020B0604030504040204" pitchFamily="34" charset="0"/>
                <a:ea typeface="Verdana" panose="020B0604030504040204" pitchFamily="34" charset="0"/>
                <a:cs typeface="Verdana" panose="020B0604030504040204" pitchFamily="34" charset="0"/>
              </a:rPr>
              <a:t>Les objectifs</a:t>
            </a:r>
          </a:p>
        </p:txBody>
      </p:sp>
      <p:sp>
        <p:nvSpPr>
          <p:cNvPr id="2" name="Rectangle : coins arrondis 1">
            <a:extLst>
              <a:ext uri="{FF2B5EF4-FFF2-40B4-BE49-F238E27FC236}">
                <a16:creationId xmlns:a16="http://schemas.microsoft.com/office/drawing/2014/main" id="{DB1ADE2E-659A-47C0-A24C-1AA6FFFD6BCF}"/>
              </a:ext>
            </a:extLst>
          </p:cNvPr>
          <p:cNvSpPr/>
          <p:nvPr/>
        </p:nvSpPr>
        <p:spPr>
          <a:xfrm>
            <a:off x="100013" y="758337"/>
            <a:ext cx="4629150" cy="2003574"/>
          </a:xfrm>
          <a:prstGeom prst="roundRect">
            <a:avLst/>
          </a:prstGeom>
          <a:solidFill>
            <a:srgbClr val="3185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400" dirty="0"/>
              <a:t>Faire des liens entre concepts philosophiques et démarches scientifiques mises en œuvre en classe (décloisonner…)</a:t>
            </a:r>
          </a:p>
        </p:txBody>
      </p:sp>
      <p:sp>
        <p:nvSpPr>
          <p:cNvPr id="6" name="Rectangle : coins arrondis 5">
            <a:extLst>
              <a:ext uri="{FF2B5EF4-FFF2-40B4-BE49-F238E27FC236}">
                <a16:creationId xmlns:a16="http://schemas.microsoft.com/office/drawing/2014/main" id="{3B9E3C98-DC7E-421C-827C-5235182DBCAF}"/>
              </a:ext>
            </a:extLst>
          </p:cNvPr>
          <p:cNvSpPr/>
          <p:nvPr/>
        </p:nvSpPr>
        <p:spPr>
          <a:xfrm>
            <a:off x="2078832" y="2761911"/>
            <a:ext cx="4629150" cy="2003574"/>
          </a:xfrm>
          <a:prstGeom prst="roundRect">
            <a:avLst/>
          </a:prstGeom>
          <a:solidFill>
            <a:srgbClr val="3185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400" dirty="0"/>
              <a:t>Donner aux élèves des outils de réflexivité sur leur propre pratique </a:t>
            </a:r>
          </a:p>
          <a:p>
            <a:r>
              <a:rPr lang="fr-FR" dirty="0"/>
              <a:t>(explicitation des compétences transversales en sciences) </a:t>
            </a:r>
            <a:endParaRPr lang="fr-FR" sz="2400" dirty="0"/>
          </a:p>
        </p:txBody>
      </p:sp>
      <p:sp>
        <p:nvSpPr>
          <p:cNvPr id="9" name="Rectangle : coins arrondis 8">
            <a:extLst>
              <a:ext uri="{FF2B5EF4-FFF2-40B4-BE49-F238E27FC236}">
                <a16:creationId xmlns:a16="http://schemas.microsoft.com/office/drawing/2014/main" id="{49FAB420-F22F-4F66-96CC-6133CDDF8195}"/>
              </a:ext>
            </a:extLst>
          </p:cNvPr>
          <p:cNvSpPr/>
          <p:nvPr/>
        </p:nvSpPr>
        <p:spPr>
          <a:xfrm>
            <a:off x="4393407" y="4765485"/>
            <a:ext cx="4629150" cy="2003574"/>
          </a:xfrm>
          <a:prstGeom prst="roundRect">
            <a:avLst/>
          </a:prstGeom>
          <a:solidFill>
            <a:srgbClr val="3185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400" dirty="0"/>
              <a:t>Décrire quelques grands courants de pensée épistémologiques</a:t>
            </a:r>
          </a:p>
        </p:txBody>
      </p:sp>
    </p:spTree>
    <p:extLst>
      <p:ext uri="{BB962C8B-B14F-4D97-AF65-F5344CB8AC3E}">
        <p14:creationId xmlns:p14="http://schemas.microsoft.com/office/powerpoint/2010/main" val="2384687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57263"/>
            <a:ext cx="8229600" cy="5900737"/>
          </a:xfrm>
        </p:spPr>
        <p:txBody>
          <a:bodyPr>
            <a:normAutofit/>
          </a:bodyPr>
          <a:lstStyle/>
          <a:p>
            <a:r>
              <a:rPr lang="fr-FR" dirty="0"/>
              <a:t>Une séance « sondage » pour éveiller la curiosité, faire émerger questions et concepts</a:t>
            </a:r>
          </a:p>
          <a:p>
            <a:pPr marL="0" indent="0">
              <a:buNone/>
            </a:pPr>
            <a:endParaRPr lang="fr-FR" dirty="0"/>
          </a:p>
          <a:p>
            <a:r>
              <a:rPr lang="fr-FR" dirty="0"/>
              <a:t>Un « voyage » dans différents courants épistémologiques, inspirées de </a:t>
            </a:r>
            <a:r>
              <a:rPr lang="fr-FR" dirty="0" err="1"/>
              <a:t>Chalmers</a:t>
            </a:r>
            <a:endParaRPr lang="fr-FR" dirty="0"/>
          </a:p>
        </p:txBody>
      </p:sp>
      <p:sp>
        <p:nvSpPr>
          <p:cNvPr id="4" name="Espace réservé du numéro de diapositive 3"/>
          <p:cNvSpPr>
            <a:spLocks noGrp="1"/>
          </p:cNvSpPr>
          <p:nvPr>
            <p:ph type="sldNum" sz="quarter" idx="12"/>
          </p:nvPr>
        </p:nvSpPr>
        <p:spPr>
          <a:xfrm>
            <a:off x="8604448" y="6597352"/>
            <a:ext cx="539552" cy="260648"/>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F4668DC-857F-487D-BFFA-8C0CA5037977}" type="slidenum">
              <a:rPr lang="fr-BE" smtClean="0"/>
              <a:pPr/>
              <a:t>12</a:t>
            </a:fld>
            <a:endParaRPr lang="fr-BE"/>
          </a:p>
        </p:txBody>
      </p:sp>
      <p:sp>
        <p:nvSpPr>
          <p:cNvPr id="7" name="Rectangle 6">
            <a:extLst>
              <a:ext uri="{FF2B5EF4-FFF2-40B4-BE49-F238E27FC236}">
                <a16:creationId xmlns:a16="http://schemas.microsoft.com/office/drawing/2014/main" id="{66F2D9F3-940E-4021-A447-7C3C791AE207}"/>
              </a:ext>
            </a:extLst>
          </p:cNvPr>
          <p:cNvSpPr/>
          <p:nvPr/>
        </p:nvSpPr>
        <p:spPr>
          <a:xfrm>
            <a:off x="0" y="0"/>
            <a:ext cx="9144000" cy="545123"/>
          </a:xfrm>
          <a:prstGeom prst="rect">
            <a:avLst/>
          </a:prstGeom>
          <a:solidFill>
            <a:schemeClr val="accent5">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fr-FR"/>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fontAlgn="auto">
              <a:spcBef>
                <a:spcPts val="0"/>
              </a:spcBef>
              <a:spcAft>
                <a:spcPts val="0"/>
              </a:spcAft>
              <a:defRPr/>
            </a:pPr>
            <a:r>
              <a:rPr lang="fr-FR" sz="2800" dirty="0">
                <a:latin typeface="Verdana" panose="020B0604030504040204" pitchFamily="34" charset="0"/>
                <a:ea typeface="Verdana" panose="020B0604030504040204" pitchFamily="34" charset="0"/>
                <a:cs typeface="Verdana" panose="020B0604030504040204" pitchFamily="34" charset="0"/>
              </a:rPr>
              <a:t>La méthode</a:t>
            </a:r>
          </a:p>
        </p:txBody>
      </p:sp>
      <p:pic>
        <p:nvPicPr>
          <p:cNvPr id="9" name="Image 8">
            <a:extLst>
              <a:ext uri="{FF2B5EF4-FFF2-40B4-BE49-F238E27FC236}">
                <a16:creationId xmlns:a16="http://schemas.microsoft.com/office/drawing/2014/main" id="{D6D1B2BB-58BA-4E4A-A981-A2185BAC202B}"/>
              </a:ext>
            </a:extLst>
          </p:cNvPr>
          <p:cNvPicPr>
            <a:picLocks noChangeAspect="1"/>
          </p:cNvPicPr>
          <p:nvPr/>
        </p:nvPicPr>
        <p:blipFill>
          <a:blip r:embed="rId2"/>
          <a:stretch>
            <a:fillRect/>
          </a:stretch>
        </p:blipFill>
        <p:spPr>
          <a:xfrm>
            <a:off x="8298873" y="1437501"/>
            <a:ext cx="845127" cy="1422491"/>
          </a:xfrm>
          <a:prstGeom prst="rect">
            <a:avLst/>
          </a:prstGeom>
        </p:spPr>
      </p:pic>
      <p:pic>
        <p:nvPicPr>
          <p:cNvPr id="5" name="Image 4">
            <a:extLst>
              <a:ext uri="{FF2B5EF4-FFF2-40B4-BE49-F238E27FC236}">
                <a16:creationId xmlns:a16="http://schemas.microsoft.com/office/drawing/2014/main" id="{E02E9777-B135-4A52-B0D6-195CA6EC6B6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26287" y="4826000"/>
            <a:ext cx="2032000" cy="2032000"/>
          </a:xfrm>
          <a:prstGeom prst="rect">
            <a:avLst/>
          </a:prstGeom>
        </p:spPr>
      </p:pic>
      <p:pic>
        <p:nvPicPr>
          <p:cNvPr id="8" name="Picture 15" descr="chalmers">
            <a:extLst>
              <a:ext uri="{FF2B5EF4-FFF2-40B4-BE49-F238E27FC236}">
                <a16:creationId xmlns:a16="http://schemas.microsoft.com/office/drawing/2014/main" id="{0BEE4C17-F2E5-4097-98B5-84D9A57894FB}"/>
              </a:ext>
            </a:extLst>
          </p:cNvPr>
          <p:cNvPicPr>
            <a:picLocks noChangeAspect="1" noChangeArrowheads="1"/>
          </p:cNvPicPr>
          <p:nvPr/>
        </p:nvPicPr>
        <p:blipFill>
          <a:blip r:embed="rId4" cstate="print"/>
          <a:srcRect/>
          <a:stretch>
            <a:fillRect/>
          </a:stretch>
        </p:blipFill>
        <p:spPr>
          <a:xfrm>
            <a:off x="4049713" y="4139902"/>
            <a:ext cx="2869590" cy="286959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57263"/>
            <a:ext cx="8229600" cy="5900737"/>
          </a:xfrm>
        </p:spPr>
        <p:txBody>
          <a:bodyPr>
            <a:normAutofit/>
          </a:bodyPr>
          <a:lstStyle/>
          <a:p>
            <a:r>
              <a:rPr lang="fr-FR" dirty="0"/>
              <a:t>choix de textes partagé/discuté</a:t>
            </a:r>
          </a:p>
          <a:p>
            <a:r>
              <a:rPr lang="fr-FR" dirty="0"/>
              <a:t>Une lecture anticipée par les élèves puis un échange en classe</a:t>
            </a:r>
          </a:p>
          <a:p>
            <a:pPr marL="457200" lvl="1" indent="0">
              <a:buNone/>
            </a:pPr>
            <a:r>
              <a:rPr lang="fr-FR" dirty="0"/>
              <a:t>la lecture ne suffit pas à l’appropriation : quelques questions pour chaque texte</a:t>
            </a:r>
          </a:p>
          <a:p>
            <a:r>
              <a:rPr lang="fr-FR" dirty="0"/>
              <a:t>Des éclairages complémentaires des deux enseignants</a:t>
            </a:r>
          </a:p>
        </p:txBody>
      </p:sp>
      <p:sp>
        <p:nvSpPr>
          <p:cNvPr id="4" name="Espace réservé du numéro de diapositive 3"/>
          <p:cNvSpPr>
            <a:spLocks noGrp="1"/>
          </p:cNvSpPr>
          <p:nvPr>
            <p:ph type="sldNum" sz="quarter" idx="12"/>
          </p:nvPr>
        </p:nvSpPr>
        <p:spPr>
          <a:xfrm>
            <a:off x="8604448" y="6597352"/>
            <a:ext cx="539552" cy="260648"/>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F4668DC-857F-487D-BFFA-8C0CA5037977}" type="slidenum">
              <a:rPr lang="fr-BE" smtClean="0"/>
              <a:pPr/>
              <a:t>13</a:t>
            </a:fld>
            <a:endParaRPr lang="fr-BE"/>
          </a:p>
        </p:txBody>
      </p:sp>
      <p:sp>
        <p:nvSpPr>
          <p:cNvPr id="7" name="Rectangle 6">
            <a:extLst>
              <a:ext uri="{FF2B5EF4-FFF2-40B4-BE49-F238E27FC236}">
                <a16:creationId xmlns:a16="http://schemas.microsoft.com/office/drawing/2014/main" id="{66F2D9F3-940E-4021-A447-7C3C791AE207}"/>
              </a:ext>
            </a:extLst>
          </p:cNvPr>
          <p:cNvSpPr/>
          <p:nvPr/>
        </p:nvSpPr>
        <p:spPr>
          <a:xfrm>
            <a:off x="0" y="0"/>
            <a:ext cx="9144000" cy="545123"/>
          </a:xfrm>
          <a:prstGeom prst="rect">
            <a:avLst/>
          </a:prstGeom>
          <a:solidFill>
            <a:schemeClr val="accent5">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fr-FR"/>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fontAlgn="auto">
              <a:spcBef>
                <a:spcPts val="0"/>
              </a:spcBef>
              <a:spcAft>
                <a:spcPts val="0"/>
              </a:spcAft>
              <a:defRPr/>
            </a:pPr>
            <a:r>
              <a:rPr lang="fr-FR" sz="2800" dirty="0">
                <a:latin typeface="Verdana" panose="020B0604030504040204" pitchFamily="34" charset="0"/>
                <a:ea typeface="Verdana" panose="020B0604030504040204" pitchFamily="34" charset="0"/>
                <a:cs typeface="Verdana" panose="020B0604030504040204" pitchFamily="34" charset="0"/>
              </a:rPr>
              <a:t>La méthode</a:t>
            </a:r>
          </a:p>
        </p:txBody>
      </p:sp>
    </p:spTree>
    <p:extLst>
      <p:ext uri="{BB962C8B-B14F-4D97-AF65-F5344CB8AC3E}">
        <p14:creationId xmlns:p14="http://schemas.microsoft.com/office/powerpoint/2010/main" val="3092254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a:t>Pas trop longs</a:t>
            </a:r>
          </a:p>
          <a:p>
            <a:r>
              <a:rPr lang="fr-FR" dirty="0"/>
              <a:t>Pas obligatoirement identifiables par les élèves comme des « textes de philosophie »</a:t>
            </a:r>
          </a:p>
          <a:p>
            <a:r>
              <a:rPr lang="fr-FR" dirty="0"/>
              <a:t>Avec des exemples, compréhensibles par les élèves</a:t>
            </a:r>
          </a:p>
          <a:p>
            <a:r>
              <a:rPr lang="fr-FR" dirty="0"/>
              <a:t>…</a:t>
            </a:r>
          </a:p>
        </p:txBody>
      </p:sp>
      <p:sp>
        <p:nvSpPr>
          <p:cNvPr id="4" name="Espace réservé du numéro de diapositive 3"/>
          <p:cNvSpPr>
            <a:spLocks noGrp="1"/>
          </p:cNvSpPr>
          <p:nvPr>
            <p:ph type="sldNum" sz="quarter" idx="12"/>
          </p:nvPr>
        </p:nvSpPr>
        <p:spPr>
          <a:xfrm>
            <a:off x="8604448" y="6597352"/>
            <a:ext cx="539552" cy="260648"/>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F4668DC-857F-487D-BFFA-8C0CA5037977}" type="slidenum">
              <a:rPr lang="fr-BE" smtClean="0"/>
              <a:pPr/>
              <a:t>14</a:t>
            </a:fld>
            <a:endParaRPr lang="fr-BE"/>
          </a:p>
        </p:txBody>
      </p:sp>
      <p:sp>
        <p:nvSpPr>
          <p:cNvPr id="8" name="Rectangle 7">
            <a:extLst>
              <a:ext uri="{FF2B5EF4-FFF2-40B4-BE49-F238E27FC236}">
                <a16:creationId xmlns:a16="http://schemas.microsoft.com/office/drawing/2014/main" id="{3545B427-231F-491D-842D-47621C8C7639}"/>
              </a:ext>
            </a:extLst>
          </p:cNvPr>
          <p:cNvSpPr/>
          <p:nvPr/>
        </p:nvSpPr>
        <p:spPr>
          <a:xfrm>
            <a:off x="0" y="0"/>
            <a:ext cx="9144000" cy="545123"/>
          </a:xfrm>
          <a:prstGeom prst="rect">
            <a:avLst/>
          </a:prstGeom>
          <a:solidFill>
            <a:schemeClr val="accent5">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fr-FR"/>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fontAlgn="auto">
              <a:spcBef>
                <a:spcPts val="0"/>
              </a:spcBef>
              <a:spcAft>
                <a:spcPts val="0"/>
              </a:spcAft>
              <a:defRPr/>
            </a:pPr>
            <a:r>
              <a:rPr lang="fr-FR" sz="2800" dirty="0">
                <a:latin typeface="Verdana" panose="020B0604030504040204" pitchFamily="34" charset="0"/>
                <a:ea typeface="Verdana" panose="020B0604030504040204" pitchFamily="34" charset="0"/>
                <a:cs typeface="Verdana" panose="020B0604030504040204" pitchFamily="34" charset="0"/>
              </a:rPr>
              <a:t>Au sujet du choix des textes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74848" y="928687"/>
            <a:ext cx="8229600" cy="4525963"/>
          </a:xfrm>
        </p:spPr>
        <p:txBody>
          <a:bodyPr/>
          <a:lstStyle/>
          <a:p>
            <a:r>
              <a:rPr lang="fr-FR" dirty="0"/>
              <a:t>Un petit sondage pour tester l’état « épistémologique » des élèves…</a:t>
            </a:r>
          </a:p>
          <a:p>
            <a:r>
              <a:rPr lang="fr-FR" dirty="0"/>
              <a:t>L’inductivisme chez </a:t>
            </a:r>
            <a:r>
              <a:rPr lang="fr-FR" dirty="0">
                <a:solidFill>
                  <a:srgbClr val="0070C0"/>
                </a:solidFill>
              </a:rPr>
              <a:t>D. Hume</a:t>
            </a:r>
            <a:endParaRPr lang="fr-FR" dirty="0"/>
          </a:p>
          <a:p>
            <a:r>
              <a:rPr lang="fr-FR" dirty="0"/>
              <a:t>Science et croyance </a:t>
            </a:r>
            <a:r>
              <a:rPr lang="fr-FR" dirty="0">
                <a:solidFill>
                  <a:srgbClr val="0070C0"/>
                </a:solidFill>
              </a:rPr>
              <a:t>(Nietzsche)</a:t>
            </a:r>
          </a:p>
          <a:p>
            <a:r>
              <a:rPr lang="fr-FR" dirty="0"/>
              <a:t>Caractérisation d’une démarche hypothético-déductive, rôle du hasard, mise à l’épreuve </a:t>
            </a:r>
            <a:r>
              <a:rPr lang="fr-FR" dirty="0">
                <a:solidFill>
                  <a:srgbClr val="0070C0"/>
                </a:solidFill>
              </a:rPr>
              <a:t>(Carl G. </a:t>
            </a:r>
            <a:r>
              <a:rPr lang="fr-FR" dirty="0" err="1">
                <a:solidFill>
                  <a:srgbClr val="0070C0"/>
                </a:solidFill>
              </a:rPr>
              <a:t>Hempel</a:t>
            </a:r>
            <a:r>
              <a:rPr lang="fr-FR" dirty="0">
                <a:solidFill>
                  <a:srgbClr val="0070C0"/>
                </a:solidFill>
              </a:rPr>
              <a:t>)</a:t>
            </a:r>
          </a:p>
          <a:p>
            <a:pPr marL="457200" lvl="1" indent="0">
              <a:buNone/>
            </a:pPr>
            <a:r>
              <a:rPr lang="fr-FR" dirty="0">
                <a:solidFill>
                  <a:srgbClr val="0070C0"/>
                </a:solidFill>
              </a:rPr>
              <a:t>			</a:t>
            </a:r>
            <a:r>
              <a:rPr lang="fr-FR" dirty="0"/>
              <a:t>… vers le </a:t>
            </a:r>
            <a:r>
              <a:rPr lang="fr-FR" dirty="0" err="1"/>
              <a:t>falsificasionnisme</a:t>
            </a:r>
            <a:endParaRPr lang="fr-FR" dirty="0"/>
          </a:p>
          <a:p>
            <a:pPr>
              <a:buNone/>
            </a:pPr>
            <a:endParaRPr lang="fr-FR" dirty="0"/>
          </a:p>
        </p:txBody>
      </p:sp>
      <p:sp>
        <p:nvSpPr>
          <p:cNvPr id="4" name="Espace réservé du numéro de diapositive 3"/>
          <p:cNvSpPr>
            <a:spLocks noGrp="1"/>
          </p:cNvSpPr>
          <p:nvPr>
            <p:ph type="sldNum" sz="quarter" idx="12"/>
          </p:nvPr>
        </p:nvSpPr>
        <p:spPr>
          <a:xfrm>
            <a:off x="8604448" y="6597352"/>
            <a:ext cx="539552" cy="260648"/>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F4668DC-857F-487D-BFFA-8C0CA5037977}" type="slidenum">
              <a:rPr lang="fr-BE" smtClean="0"/>
              <a:pPr/>
              <a:t>15</a:t>
            </a:fld>
            <a:endParaRPr lang="fr-BE"/>
          </a:p>
        </p:txBody>
      </p:sp>
      <p:sp>
        <p:nvSpPr>
          <p:cNvPr id="7" name="Rectangle 6">
            <a:extLst>
              <a:ext uri="{FF2B5EF4-FFF2-40B4-BE49-F238E27FC236}">
                <a16:creationId xmlns:a16="http://schemas.microsoft.com/office/drawing/2014/main" id="{34F8FFF9-8096-4610-AD5C-2748F0104353}"/>
              </a:ext>
            </a:extLst>
          </p:cNvPr>
          <p:cNvSpPr/>
          <p:nvPr/>
        </p:nvSpPr>
        <p:spPr>
          <a:xfrm>
            <a:off x="0" y="0"/>
            <a:ext cx="9144000" cy="545123"/>
          </a:xfrm>
          <a:prstGeom prst="rect">
            <a:avLst/>
          </a:prstGeom>
          <a:solidFill>
            <a:schemeClr val="accent5">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fr-FR"/>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fontAlgn="auto">
              <a:spcBef>
                <a:spcPts val="0"/>
              </a:spcBef>
              <a:spcAft>
                <a:spcPts val="0"/>
              </a:spcAft>
              <a:defRPr/>
            </a:pPr>
            <a:r>
              <a:rPr lang="fr-FR" sz="2800" dirty="0">
                <a:latin typeface="Verdana" panose="020B0604030504040204" pitchFamily="34" charset="0"/>
                <a:ea typeface="Verdana" panose="020B0604030504040204" pitchFamily="34" charset="0"/>
                <a:cs typeface="Verdana" panose="020B0604030504040204" pitchFamily="34" charset="0"/>
              </a:rPr>
              <a:t>Un exemple de progression (1)</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1268760"/>
            <a:ext cx="8462714" cy="5257800"/>
          </a:xfrm>
        </p:spPr>
        <p:txBody>
          <a:bodyPr>
            <a:normAutofit fontScale="85000" lnSpcReduction="10000"/>
          </a:bodyPr>
          <a:lstStyle/>
          <a:p>
            <a:r>
              <a:rPr lang="fr-FR" dirty="0"/>
              <a:t>Le falsificationnisme… </a:t>
            </a:r>
            <a:r>
              <a:rPr lang="fr-FR" dirty="0">
                <a:solidFill>
                  <a:srgbClr val="0070C0"/>
                </a:solidFill>
              </a:rPr>
              <a:t>(Alan F. </a:t>
            </a:r>
            <a:r>
              <a:rPr lang="fr-FR" dirty="0" err="1">
                <a:solidFill>
                  <a:srgbClr val="0070C0"/>
                </a:solidFill>
              </a:rPr>
              <a:t>Chalmers</a:t>
            </a:r>
            <a:r>
              <a:rPr lang="fr-FR" dirty="0">
                <a:solidFill>
                  <a:srgbClr val="0070C0"/>
                </a:solidFill>
              </a:rPr>
              <a:t>)</a:t>
            </a:r>
          </a:p>
          <a:p>
            <a:pPr>
              <a:buNone/>
            </a:pPr>
            <a:r>
              <a:rPr lang="fr-FR" dirty="0"/>
              <a:t>		</a:t>
            </a:r>
            <a:r>
              <a:rPr lang="fr-FR" sz="2400" dirty="0"/>
              <a:t>Repli probabiliste, falsifiabilité, progrès scientifique…</a:t>
            </a:r>
          </a:p>
          <a:p>
            <a:r>
              <a:rPr lang="fr-FR" dirty="0"/>
              <a:t>Croyances </a:t>
            </a:r>
            <a:r>
              <a:rPr lang="fr-FR" sz="2400" dirty="0"/>
              <a:t>(savoirs, opinions…) </a:t>
            </a:r>
            <a:r>
              <a:rPr lang="fr-FR" dirty="0">
                <a:solidFill>
                  <a:srgbClr val="0070C0"/>
                </a:solidFill>
              </a:rPr>
              <a:t>(G. Lecointre)</a:t>
            </a:r>
          </a:p>
          <a:p>
            <a:r>
              <a:rPr lang="fr-FR" dirty="0"/>
              <a:t>Le rôle de l’expérience de pensée… </a:t>
            </a:r>
            <a:br>
              <a:rPr lang="fr-FR" dirty="0"/>
            </a:br>
            <a:r>
              <a:rPr lang="fr-FR" sz="2600" dirty="0"/>
              <a:t>Un exemple en mécanique </a:t>
            </a:r>
            <a:r>
              <a:rPr lang="fr-FR" dirty="0">
                <a:solidFill>
                  <a:srgbClr val="0070C0"/>
                </a:solidFill>
              </a:rPr>
              <a:t>(A. Einstein – L. </a:t>
            </a:r>
            <a:r>
              <a:rPr lang="fr-FR" dirty="0" err="1">
                <a:solidFill>
                  <a:srgbClr val="0070C0"/>
                </a:solidFill>
              </a:rPr>
              <a:t>Infeld</a:t>
            </a:r>
            <a:r>
              <a:rPr lang="fr-FR" dirty="0">
                <a:solidFill>
                  <a:srgbClr val="0070C0"/>
                </a:solidFill>
              </a:rPr>
              <a:t>)</a:t>
            </a:r>
          </a:p>
          <a:p>
            <a:r>
              <a:rPr lang="fr-FR" dirty="0"/>
              <a:t>Opinion </a:t>
            </a:r>
            <a:r>
              <a:rPr lang="fr-FR" i="1" dirty="0"/>
              <a:t>vs</a:t>
            </a:r>
            <a:r>
              <a:rPr lang="fr-FR" dirty="0"/>
              <a:t> science, </a:t>
            </a:r>
            <a:r>
              <a:rPr lang="fr-FR" sz="2400" dirty="0"/>
              <a:t>tout commence par un problème,</a:t>
            </a:r>
            <a:r>
              <a:rPr lang="fr-FR" dirty="0"/>
              <a:t> </a:t>
            </a:r>
            <a:r>
              <a:rPr lang="fr-FR" sz="2600" dirty="0"/>
              <a:t>obstacle épistémologique </a:t>
            </a:r>
            <a:r>
              <a:rPr lang="fr-FR" dirty="0">
                <a:solidFill>
                  <a:srgbClr val="0070C0"/>
                </a:solidFill>
              </a:rPr>
              <a:t>(G. Bachelard)</a:t>
            </a:r>
          </a:p>
          <a:p>
            <a:r>
              <a:rPr lang="fr-FR" dirty="0"/>
              <a:t>Contre la méthode </a:t>
            </a:r>
            <a:r>
              <a:rPr lang="fr-FR" dirty="0">
                <a:solidFill>
                  <a:srgbClr val="0070C0"/>
                </a:solidFill>
              </a:rPr>
              <a:t>(P. Feyerabend)</a:t>
            </a:r>
          </a:p>
          <a:p>
            <a:r>
              <a:rPr lang="fr-FR" dirty="0"/>
              <a:t>Paradigme, crise, révolution </a:t>
            </a:r>
            <a:r>
              <a:rPr lang="fr-FR" dirty="0">
                <a:solidFill>
                  <a:srgbClr val="0070C0"/>
                </a:solidFill>
              </a:rPr>
              <a:t>(T. Kuhn)</a:t>
            </a:r>
          </a:p>
          <a:p>
            <a:r>
              <a:rPr lang="fr-FR" dirty="0"/>
              <a:t>Contrat de méthode </a:t>
            </a:r>
            <a:r>
              <a:rPr lang="fr-FR" dirty="0">
                <a:solidFill>
                  <a:srgbClr val="0070C0"/>
                </a:solidFill>
              </a:rPr>
              <a:t>(G. Lecointre)</a:t>
            </a:r>
          </a:p>
          <a:p>
            <a:pPr>
              <a:buNone/>
            </a:pPr>
            <a:endParaRPr lang="fr-FR" dirty="0"/>
          </a:p>
        </p:txBody>
      </p:sp>
      <p:sp>
        <p:nvSpPr>
          <p:cNvPr id="6" name="Espace réservé du numéro de diapositive 5"/>
          <p:cNvSpPr>
            <a:spLocks noGrp="1"/>
          </p:cNvSpPr>
          <p:nvPr>
            <p:ph type="sldNum" sz="quarter" idx="12"/>
          </p:nvPr>
        </p:nvSpPr>
        <p:spPr>
          <a:xfrm>
            <a:off x="8604448" y="6597352"/>
            <a:ext cx="539552" cy="260648"/>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F4668DC-857F-487D-BFFA-8C0CA5037977}" type="slidenum">
              <a:rPr lang="fr-BE" smtClean="0"/>
              <a:pPr/>
              <a:t>16</a:t>
            </a:fld>
            <a:endParaRPr lang="fr-BE"/>
          </a:p>
        </p:txBody>
      </p:sp>
      <p:sp>
        <p:nvSpPr>
          <p:cNvPr id="9" name="Rectangle 8">
            <a:extLst>
              <a:ext uri="{FF2B5EF4-FFF2-40B4-BE49-F238E27FC236}">
                <a16:creationId xmlns:a16="http://schemas.microsoft.com/office/drawing/2014/main" id="{84A2FB9E-7EF2-4AE0-A4C2-02C980261550}"/>
              </a:ext>
            </a:extLst>
          </p:cNvPr>
          <p:cNvSpPr/>
          <p:nvPr/>
        </p:nvSpPr>
        <p:spPr>
          <a:xfrm>
            <a:off x="0" y="0"/>
            <a:ext cx="9144000" cy="545123"/>
          </a:xfrm>
          <a:prstGeom prst="rect">
            <a:avLst/>
          </a:prstGeom>
          <a:solidFill>
            <a:schemeClr val="accent5">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fr-FR"/>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fontAlgn="auto">
              <a:spcBef>
                <a:spcPts val="0"/>
              </a:spcBef>
              <a:spcAft>
                <a:spcPts val="0"/>
              </a:spcAft>
              <a:defRPr/>
            </a:pPr>
            <a:r>
              <a:rPr lang="fr-FR" sz="2800" dirty="0">
                <a:latin typeface="Verdana" panose="020B0604030504040204" pitchFamily="34" charset="0"/>
                <a:ea typeface="Verdana" panose="020B0604030504040204" pitchFamily="34" charset="0"/>
                <a:cs typeface="Verdana" panose="020B0604030504040204" pitchFamily="34" charset="0"/>
              </a:rPr>
              <a:t>Un exemple de progression (2)</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1268760"/>
            <a:ext cx="8229600" cy="5257800"/>
          </a:xfrm>
        </p:spPr>
        <p:txBody>
          <a:bodyPr>
            <a:normAutofit/>
          </a:bodyPr>
          <a:lstStyle/>
          <a:p>
            <a:r>
              <a:rPr lang="fr-FR" dirty="0"/>
              <a:t>L’universalité en question, la science comme activité culturellement construite </a:t>
            </a:r>
            <a:r>
              <a:rPr lang="fr-FR" dirty="0">
                <a:solidFill>
                  <a:srgbClr val="0070C0"/>
                </a:solidFill>
              </a:rPr>
              <a:t>(Lévy-Leblond)</a:t>
            </a:r>
          </a:p>
          <a:p>
            <a:pPr>
              <a:buNone/>
            </a:pPr>
            <a:endParaRPr lang="fr-FR" dirty="0"/>
          </a:p>
        </p:txBody>
      </p:sp>
      <p:sp>
        <p:nvSpPr>
          <p:cNvPr id="6" name="Espace réservé du numéro de diapositive 5"/>
          <p:cNvSpPr>
            <a:spLocks noGrp="1"/>
          </p:cNvSpPr>
          <p:nvPr>
            <p:ph type="sldNum" sz="quarter" idx="12"/>
          </p:nvPr>
        </p:nvSpPr>
        <p:spPr>
          <a:xfrm>
            <a:off x="8604448" y="6597352"/>
            <a:ext cx="539552" cy="260648"/>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F4668DC-857F-487D-BFFA-8C0CA5037977}" type="slidenum">
              <a:rPr lang="fr-BE" smtClean="0"/>
              <a:pPr/>
              <a:t>17</a:t>
            </a:fld>
            <a:endParaRPr lang="fr-BE"/>
          </a:p>
        </p:txBody>
      </p:sp>
      <p:sp>
        <p:nvSpPr>
          <p:cNvPr id="9" name="Rectangle 8">
            <a:extLst>
              <a:ext uri="{FF2B5EF4-FFF2-40B4-BE49-F238E27FC236}">
                <a16:creationId xmlns:a16="http://schemas.microsoft.com/office/drawing/2014/main" id="{84A2FB9E-7EF2-4AE0-A4C2-02C980261550}"/>
              </a:ext>
            </a:extLst>
          </p:cNvPr>
          <p:cNvSpPr/>
          <p:nvPr/>
        </p:nvSpPr>
        <p:spPr>
          <a:xfrm>
            <a:off x="0" y="0"/>
            <a:ext cx="9144000" cy="545123"/>
          </a:xfrm>
          <a:prstGeom prst="rect">
            <a:avLst/>
          </a:prstGeom>
          <a:solidFill>
            <a:schemeClr val="accent5">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fr-FR"/>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fontAlgn="auto">
              <a:spcBef>
                <a:spcPts val="0"/>
              </a:spcBef>
              <a:spcAft>
                <a:spcPts val="0"/>
              </a:spcAft>
              <a:defRPr/>
            </a:pPr>
            <a:r>
              <a:rPr lang="fr-FR" sz="2800" dirty="0">
                <a:latin typeface="Verdana" panose="020B0604030504040204" pitchFamily="34" charset="0"/>
                <a:ea typeface="Verdana" panose="020B0604030504040204" pitchFamily="34" charset="0"/>
                <a:cs typeface="Verdana" panose="020B0604030504040204" pitchFamily="34" charset="0"/>
              </a:rPr>
              <a:t>Si l’on dispose de temps…</a:t>
            </a:r>
          </a:p>
        </p:txBody>
      </p:sp>
    </p:spTree>
    <p:extLst>
      <p:ext uri="{BB962C8B-B14F-4D97-AF65-F5344CB8AC3E}">
        <p14:creationId xmlns:p14="http://schemas.microsoft.com/office/powerpoint/2010/main" val="14694920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a:xfrm>
            <a:off x="8604448" y="6597352"/>
            <a:ext cx="539552" cy="260648"/>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CF4668DC-857F-487D-BFFA-8C0CA5037977}" type="slidenum">
              <a:rPr lang="fr-BE" smtClean="0"/>
              <a:pPr algn="l"/>
              <a:t>18</a:t>
            </a:fld>
            <a:endParaRPr lang="fr-BE"/>
          </a:p>
        </p:txBody>
      </p:sp>
      <p:sp>
        <p:nvSpPr>
          <p:cNvPr id="7" name="Rectangle 6">
            <a:extLst>
              <a:ext uri="{FF2B5EF4-FFF2-40B4-BE49-F238E27FC236}">
                <a16:creationId xmlns:a16="http://schemas.microsoft.com/office/drawing/2014/main" id="{D3CB53D0-D85B-4A80-9F49-EFF2AFA8BC76}"/>
              </a:ext>
            </a:extLst>
          </p:cNvPr>
          <p:cNvSpPr/>
          <p:nvPr/>
        </p:nvSpPr>
        <p:spPr>
          <a:xfrm>
            <a:off x="0" y="0"/>
            <a:ext cx="9144000" cy="545123"/>
          </a:xfrm>
          <a:prstGeom prst="rect">
            <a:avLst/>
          </a:prstGeom>
          <a:solidFill>
            <a:schemeClr val="accent5">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fr-FR"/>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defRPr/>
            </a:pPr>
            <a:r>
              <a:rPr lang="fr-FR" sz="2800" dirty="0">
                <a:latin typeface="Verdana" panose="020B0604030504040204" pitchFamily="34" charset="0"/>
                <a:ea typeface="Verdana" panose="020B0604030504040204" pitchFamily="34" charset="0"/>
                <a:cs typeface="Verdana" panose="020B0604030504040204" pitchFamily="34" charset="0"/>
              </a:rPr>
              <a:t>À vous de jouer…</a:t>
            </a:r>
          </a:p>
        </p:txBody>
      </p:sp>
      <p:sp>
        <p:nvSpPr>
          <p:cNvPr id="2" name="Rectangle : coins arrondis 1">
            <a:extLst>
              <a:ext uri="{FF2B5EF4-FFF2-40B4-BE49-F238E27FC236}">
                <a16:creationId xmlns:a16="http://schemas.microsoft.com/office/drawing/2014/main" id="{DB1ADE2E-659A-47C0-A24C-1AA6FFFD6BCF}"/>
              </a:ext>
            </a:extLst>
          </p:cNvPr>
          <p:cNvSpPr/>
          <p:nvPr/>
        </p:nvSpPr>
        <p:spPr>
          <a:xfrm>
            <a:off x="3074444" y="2434496"/>
            <a:ext cx="2614612" cy="2623279"/>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400" dirty="0"/>
              <a:t>Des exemples en physique</a:t>
            </a:r>
          </a:p>
          <a:p>
            <a:r>
              <a:rPr lang="fr-FR" dirty="0"/>
              <a:t>Comment exploiter ce texte en physique ?</a:t>
            </a:r>
            <a:endParaRPr lang="fr-FR" sz="2400" dirty="0"/>
          </a:p>
        </p:txBody>
      </p:sp>
      <p:sp>
        <p:nvSpPr>
          <p:cNvPr id="6" name="Rectangle : coins arrondis 5">
            <a:extLst>
              <a:ext uri="{FF2B5EF4-FFF2-40B4-BE49-F238E27FC236}">
                <a16:creationId xmlns:a16="http://schemas.microsoft.com/office/drawing/2014/main" id="{3B9E3C98-DC7E-421C-827C-5235182DBCAF}"/>
              </a:ext>
            </a:extLst>
          </p:cNvPr>
          <p:cNvSpPr/>
          <p:nvPr/>
        </p:nvSpPr>
        <p:spPr>
          <a:xfrm>
            <a:off x="121445" y="2418497"/>
            <a:ext cx="2614611" cy="2639278"/>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400" dirty="0"/>
              <a:t>Répondre aux questions posées aux élèves</a:t>
            </a:r>
          </a:p>
          <a:p>
            <a:r>
              <a:rPr lang="fr-FR" dirty="0"/>
              <a:t>Les amender, </a:t>
            </a:r>
            <a:br>
              <a:rPr lang="fr-FR" dirty="0"/>
            </a:br>
            <a:r>
              <a:rPr lang="fr-FR" dirty="0"/>
              <a:t>en proposer d’autres</a:t>
            </a:r>
          </a:p>
        </p:txBody>
      </p:sp>
      <p:sp>
        <p:nvSpPr>
          <p:cNvPr id="9" name="Rectangle : coins arrondis 8">
            <a:extLst>
              <a:ext uri="{FF2B5EF4-FFF2-40B4-BE49-F238E27FC236}">
                <a16:creationId xmlns:a16="http://schemas.microsoft.com/office/drawing/2014/main" id="{49FAB420-F22F-4F66-96CC-6133CDDF8195}"/>
              </a:ext>
            </a:extLst>
          </p:cNvPr>
          <p:cNvSpPr/>
          <p:nvPr/>
        </p:nvSpPr>
        <p:spPr>
          <a:xfrm>
            <a:off x="6027441" y="2434495"/>
            <a:ext cx="2614612" cy="2623279"/>
          </a:xfrm>
          <a:prstGeom prst="roundRect">
            <a:avLst/>
          </a:prstGeom>
          <a:solidFill>
            <a:srgbClr val="0076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400" dirty="0"/>
              <a:t>Quels </a:t>
            </a:r>
            <a:r>
              <a:rPr lang="fr-FR" sz="2400" dirty="0" err="1"/>
              <a:t>prolon-gements</a:t>
            </a:r>
            <a:r>
              <a:rPr lang="fr-FR" sz="2400" dirty="0"/>
              <a:t> pour les cours de philosophie ?</a:t>
            </a:r>
          </a:p>
        </p:txBody>
      </p:sp>
      <p:sp>
        <p:nvSpPr>
          <p:cNvPr id="8" name="Espace réservé du contenu 2">
            <a:extLst>
              <a:ext uri="{FF2B5EF4-FFF2-40B4-BE49-F238E27FC236}">
                <a16:creationId xmlns:a16="http://schemas.microsoft.com/office/drawing/2014/main" id="{E39D8DBA-FB28-4159-AFED-45B5512C8AF8}"/>
              </a:ext>
            </a:extLst>
          </p:cNvPr>
          <p:cNvSpPr>
            <a:spLocks noGrp="1"/>
          </p:cNvSpPr>
          <p:nvPr>
            <p:ph idx="1"/>
          </p:nvPr>
        </p:nvSpPr>
        <p:spPr>
          <a:xfrm>
            <a:off x="428626" y="716830"/>
            <a:ext cx="8229600" cy="1226270"/>
          </a:xfrm>
        </p:spPr>
        <p:txBody>
          <a:bodyPr>
            <a:normAutofit/>
          </a:bodyPr>
          <a:lstStyle/>
          <a:p>
            <a:pPr marL="0" indent="0">
              <a:buNone/>
            </a:pPr>
            <a:r>
              <a:rPr lang="fr-FR" dirty="0"/>
              <a:t>Chaque groupe </a:t>
            </a:r>
            <a:r>
              <a:rPr lang="fr-FR" dirty="0" err="1"/>
              <a:t>bidisciplinaire</a:t>
            </a:r>
            <a:r>
              <a:rPr lang="fr-FR" dirty="0"/>
              <a:t> travaille sur un texte (ou ensemble de textes)</a:t>
            </a:r>
          </a:p>
        </p:txBody>
      </p:sp>
      <p:sp>
        <p:nvSpPr>
          <p:cNvPr id="10" name="Rectangle : coins arrondis 9">
            <a:extLst>
              <a:ext uri="{FF2B5EF4-FFF2-40B4-BE49-F238E27FC236}">
                <a16:creationId xmlns:a16="http://schemas.microsoft.com/office/drawing/2014/main" id="{B4578B3B-F32C-4E37-BD17-D0530442876F}"/>
              </a:ext>
            </a:extLst>
          </p:cNvPr>
          <p:cNvSpPr/>
          <p:nvPr/>
        </p:nvSpPr>
        <p:spPr>
          <a:xfrm>
            <a:off x="121445" y="5296544"/>
            <a:ext cx="8520608" cy="1062038"/>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400" dirty="0"/>
              <a:t>Critique du choix du texte, difficultés…</a:t>
            </a:r>
          </a:p>
          <a:p>
            <a:r>
              <a:rPr lang="fr-FR" sz="2400" dirty="0"/>
              <a:t>Points forts…</a:t>
            </a:r>
            <a:endParaRPr lang="fr-FR" dirty="0"/>
          </a:p>
        </p:txBody>
      </p:sp>
    </p:spTree>
    <p:extLst>
      <p:ext uri="{BB962C8B-B14F-4D97-AF65-F5344CB8AC3E}">
        <p14:creationId xmlns:p14="http://schemas.microsoft.com/office/powerpoint/2010/main" val="32771226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36712"/>
            <a:ext cx="8229600" cy="5832648"/>
          </a:xfrm>
        </p:spPr>
        <p:txBody>
          <a:bodyPr>
            <a:normAutofit/>
          </a:bodyPr>
          <a:lstStyle/>
          <a:p>
            <a:pPr>
              <a:buNone/>
            </a:pPr>
            <a:r>
              <a:rPr lang="fr-FR" sz="2400" dirty="0"/>
              <a:t>J’ai trouvé cette séquence : </a:t>
            </a:r>
          </a:p>
        </p:txBody>
      </p:sp>
      <p:pic>
        <p:nvPicPr>
          <p:cNvPr id="2050" name="Picture 2"/>
          <p:cNvPicPr>
            <a:picLocks noChangeAspect="1" noChangeArrowheads="1"/>
          </p:cNvPicPr>
          <p:nvPr/>
        </p:nvPicPr>
        <p:blipFill>
          <a:blip r:embed="rId2" cstate="print"/>
          <a:srcRect/>
          <a:stretch>
            <a:fillRect/>
          </a:stretch>
        </p:blipFill>
        <p:spPr bwMode="auto">
          <a:xfrm>
            <a:off x="395536" y="876300"/>
            <a:ext cx="4818777" cy="5433020"/>
          </a:xfrm>
          <a:prstGeom prst="rect">
            <a:avLst/>
          </a:prstGeom>
          <a:noFill/>
          <a:ln w="9525">
            <a:noFill/>
            <a:miter lim="800000"/>
            <a:headEnd/>
            <a:tailEnd/>
          </a:ln>
        </p:spPr>
      </p:pic>
      <p:sp>
        <p:nvSpPr>
          <p:cNvPr id="5" name="ZoneTexte 4"/>
          <p:cNvSpPr txBox="1"/>
          <p:nvPr/>
        </p:nvSpPr>
        <p:spPr>
          <a:xfrm>
            <a:off x="395536" y="980728"/>
            <a:ext cx="1727781" cy="646331"/>
          </a:xfrm>
          <a:prstGeom prst="rect">
            <a:avLst/>
          </a:prstGeom>
          <a:noFill/>
        </p:spPr>
        <p:txBody>
          <a:bodyPr wrap="none" rtlCol="0">
            <a:spAutoFit/>
          </a:bodyPr>
          <a:lstStyle/>
          <a:p>
            <a:r>
              <a:rPr lang="fr-FR" dirty="0"/>
              <a:t>J’ai trouvé </a:t>
            </a:r>
          </a:p>
          <a:p>
            <a:r>
              <a:rPr lang="fr-FR" dirty="0"/>
              <a:t>cette séquence :</a:t>
            </a:r>
          </a:p>
        </p:txBody>
      </p:sp>
      <p:pic>
        <p:nvPicPr>
          <p:cNvPr id="2051" name="Picture 3"/>
          <p:cNvPicPr>
            <a:picLocks noChangeAspect="1" noChangeArrowheads="1"/>
          </p:cNvPicPr>
          <p:nvPr/>
        </p:nvPicPr>
        <p:blipFill>
          <a:blip r:embed="rId3" cstate="print"/>
          <a:srcRect/>
          <a:stretch>
            <a:fillRect/>
          </a:stretch>
        </p:blipFill>
        <p:spPr bwMode="auto">
          <a:xfrm>
            <a:off x="5160041" y="4437112"/>
            <a:ext cx="3983959" cy="1844824"/>
          </a:xfrm>
          <a:prstGeom prst="rect">
            <a:avLst/>
          </a:prstGeom>
          <a:noFill/>
          <a:ln w="9525">
            <a:noFill/>
            <a:miter lim="800000"/>
            <a:headEnd/>
            <a:tailEnd/>
          </a:ln>
        </p:spPr>
      </p:pic>
      <p:sp>
        <p:nvSpPr>
          <p:cNvPr id="7" name="Ellipse 6"/>
          <p:cNvSpPr/>
          <p:nvPr/>
        </p:nvSpPr>
        <p:spPr>
          <a:xfrm>
            <a:off x="3707904" y="3068960"/>
            <a:ext cx="1512168" cy="216024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llipse 7"/>
          <p:cNvSpPr/>
          <p:nvPr/>
        </p:nvSpPr>
        <p:spPr>
          <a:xfrm>
            <a:off x="6732240" y="4365104"/>
            <a:ext cx="1440160" cy="2016224"/>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Espace réservé du numéro de diapositive 8"/>
          <p:cNvSpPr>
            <a:spLocks noGrp="1"/>
          </p:cNvSpPr>
          <p:nvPr>
            <p:ph type="sldNum" sz="quarter" idx="12"/>
          </p:nvPr>
        </p:nvSpPr>
        <p:spPr>
          <a:xfrm>
            <a:off x="8604448" y="6597352"/>
            <a:ext cx="539552" cy="260648"/>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F4668DC-857F-487D-BFFA-8C0CA5037977}" type="slidenum">
              <a:rPr lang="fr-BE" smtClean="0"/>
              <a:pPr/>
              <a:t>19</a:t>
            </a:fld>
            <a:endParaRPr lang="fr-BE"/>
          </a:p>
        </p:txBody>
      </p:sp>
      <p:sp>
        <p:nvSpPr>
          <p:cNvPr id="13" name="Rectangle 12">
            <a:extLst>
              <a:ext uri="{FF2B5EF4-FFF2-40B4-BE49-F238E27FC236}">
                <a16:creationId xmlns:a16="http://schemas.microsoft.com/office/drawing/2014/main" id="{C97B8C06-FCD9-4B00-A140-7ED601D1C5C9}"/>
              </a:ext>
            </a:extLst>
          </p:cNvPr>
          <p:cNvSpPr/>
          <p:nvPr/>
        </p:nvSpPr>
        <p:spPr>
          <a:xfrm>
            <a:off x="0" y="0"/>
            <a:ext cx="9144000" cy="545123"/>
          </a:xfrm>
          <a:prstGeom prst="rect">
            <a:avLst/>
          </a:prstGeom>
          <a:solidFill>
            <a:schemeClr val="accent5">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fr-FR"/>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fontAlgn="auto">
              <a:spcBef>
                <a:spcPts val="0"/>
              </a:spcBef>
              <a:spcAft>
                <a:spcPts val="0"/>
              </a:spcAft>
              <a:defRPr/>
            </a:pPr>
            <a:r>
              <a:rPr lang="fr-FR" sz="2800" dirty="0">
                <a:latin typeface="Verdana" panose="020B0604030504040204" pitchFamily="34" charset="0"/>
                <a:ea typeface="Verdana" panose="020B0604030504040204" pitchFamily="34" charset="0"/>
                <a:cs typeface="Verdana" panose="020B0604030504040204" pitchFamily="34" charset="0"/>
              </a:rPr>
              <a:t>Le point de vue des élèves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20D811A-3CAA-4BE1-A368-1C2A55626F36}"/>
              </a:ext>
            </a:extLst>
          </p:cNvPr>
          <p:cNvSpPr>
            <a:spLocks noGrp="1"/>
          </p:cNvSpPr>
          <p:nvPr>
            <p:ph idx="1"/>
          </p:nvPr>
        </p:nvSpPr>
        <p:spPr>
          <a:xfrm>
            <a:off x="457200" y="957262"/>
            <a:ext cx="8229600" cy="4914901"/>
          </a:xfrm>
        </p:spPr>
        <p:txBody>
          <a:bodyPr/>
          <a:lstStyle/>
          <a:p>
            <a:pPr marL="0" indent="0" algn="just">
              <a:buNone/>
            </a:pPr>
            <a:r>
              <a:rPr lang="fr-FR" sz="2000" dirty="0"/>
              <a:t>Je suis pour la séparation des disciplines. Je ne suis pas pour que les philosophes fassent de la physique, mais pour qu'ils entendent ce qu'apprennent les physiciens, qu'ils comprennent que ce ne sont pas seulement des chocs pour la physique, mais des chocs pour la pensée. </a:t>
            </a:r>
          </a:p>
          <a:p>
            <a:pPr marL="0" indent="0" algn="just">
              <a:buNone/>
            </a:pPr>
            <a:r>
              <a:rPr lang="fr-FR" sz="2000" dirty="0"/>
              <a:t>Tout comme les physiciens doivent comprendre qu'il y a des questions qui les dépassent, qui méritent qu'on en discute. Le boson de Higgs est une découverte philosophique, elle montre que le lien qu'on a fait depuis presque toujours entre matière et masse n'est pas aussi solide qu'on le pensait. La masse des particules élémentaire ce n'est pas une propriété qu'elles ont de par </a:t>
            </a:r>
            <a:r>
              <a:rPr lang="fr-FR" sz="2000" dirty="0" err="1"/>
              <a:t>elles-même</a:t>
            </a:r>
            <a:r>
              <a:rPr lang="fr-FR" sz="2000" dirty="0"/>
              <a:t>, mais une propriété qui résulte de leur interaction avec le vide, qui n'est pas vie. Moi je suis philosophe, je me dis quoi </a:t>
            </a:r>
            <a:r>
              <a:rPr lang="fr-FR" sz="2000" dirty="0" err="1"/>
              <a:t>quoi</a:t>
            </a:r>
            <a:r>
              <a:rPr lang="fr-FR" sz="2000" dirty="0"/>
              <a:t> </a:t>
            </a:r>
            <a:r>
              <a:rPr lang="fr-FR" sz="2000" dirty="0" err="1"/>
              <a:t>quoi</a:t>
            </a:r>
            <a:r>
              <a:rPr lang="fr-FR" sz="2000" dirty="0"/>
              <a:t> ? </a:t>
            </a:r>
          </a:p>
          <a:p>
            <a:pPr marL="0" indent="0" algn="just">
              <a:buNone/>
            </a:pPr>
            <a:r>
              <a:rPr lang="fr-FR" sz="2000" dirty="0"/>
              <a:t>			Etienne Klein, extrait d’interview, 2014</a:t>
            </a:r>
          </a:p>
        </p:txBody>
      </p:sp>
      <p:sp>
        <p:nvSpPr>
          <p:cNvPr id="4" name="Espace réservé du numéro de diapositive 3">
            <a:extLst>
              <a:ext uri="{FF2B5EF4-FFF2-40B4-BE49-F238E27FC236}">
                <a16:creationId xmlns:a16="http://schemas.microsoft.com/office/drawing/2014/main" id="{FA32E2DE-CAC7-4F6E-BBA8-97D8E16E100E}"/>
              </a:ext>
            </a:extLst>
          </p:cNvPr>
          <p:cNvSpPr>
            <a:spLocks noGrp="1"/>
          </p:cNvSpPr>
          <p:nvPr>
            <p:ph type="sldNum" sz="quarter" idx="10"/>
          </p:nvPr>
        </p:nvSpPr>
        <p:spPr/>
        <p:txBody>
          <a:bodyPr/>
          <a:lstStyle/>
          <a:p>
            <a:pPr>
              <a:defRPr/>
            </a:pPr>
            <a:fld id="{26733942-76D6-419F-8C0D-935CC36AF363}" type="slidenum">
              <a:rPr lang="fr-FR" smtClean="0"/>
              <a:pPr>
                <a:defRPr/>
              </a:pPr>
              <a:t>2</a:t>
            </a:fld>
            <a:endParaRPr lang="fr-FR"/>
          </a:p>
        </p:txBody>
      </p:sp>
      <p:sp>
        <p:nvSpPr>
          <p:cNvPr id="5" name="Rectangle 4">
            <a:extLst>
              <a:ext uri="{FF2B5EF4-FFF2-40B4-BE49-F238E27FC236}">
                <a16:creationId xmlns:a16="http://schemas.microsoft.com/office/drawing/2014/main" id="{9E2CA4DD-AE03-4108-94FE-DC2004600068}"/>
              </a:ext>
            </a:extLst>
          </p:cNvPr>
          <p:cNvSpPr/>
          <p:nvPr/>
        </p:nvSpPr>
        <p:spPr>
          <a:xfrm>
            <a:off x="0" y="0"/>
            <a:ext cx="9144000" cy="545123"/>
          </a:xfrm>
          <a:prstGeom prst="rect">
            <a:avLst/>
          </a:prstGeom>
          <a:solidFill>
            <a:schemeClr val="accent5">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fr-FR"/>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fontAlgn="auto">
              <a:spcBef>
                <a:spcPts val="0"/>
              </a:spcBef>
              <a:spcAft>
                <a:spcPts val="0"/>
              </a:spcAft>
              <a:defRPr/>
            </a:pPr>
            <a:r>
              <a:rPr lang="fr-FR" sz="2800" dirty="0">
                <a:latin typeface="Verdana" panose="020B0604030504040204" pitchFamily="34" charset="0"/>
                <a:ea typeface="Verdana" panose="020B0604030504040204" pitchFamily="34" charset="0"/>
                <a:cs typeface="Verdana" panose="020B0604030504040204" pitchFamily="34" charset="0"/>
              </a:rPr>
              <a:t>En guise de préambule…</a:t>
            </a:r>
          </a:p>
        </p:txBody>
      </p:sp>
    </p:spTree>
    <p:extLst>
      <p:ext uri="{BB962C8B-B14F-4D97-AF65-F5344CB8AC3E}">
        <p14:creationId xmlns:p14="http://schemas.microsoft.com/office/powerpoint/2010/main" val="22131205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36712"/>
            <a:ext cx="8686800" cy="5832648"/>
          </a:xfrm>
        </p:spPr>
        <p:txBody>
          <a:bodyPr>
            <a:normAutofit fontScale="92500" lnSpcReduction="10000"/>
          </a:bodyPr>
          <a:lstStyle/>
          <a:p>
            <a:pPr>
              <a:buNone/>
            </a:pPr>
            <a:r>
              <a:rPr lang="fr-FR" sz="3600" dirty="0"/>
              <a:t>Deux idées que je retiens de cette séquence…</a:t>
            </a:r>
          </a:p>
          <a:p>
            <a:pPr>
              <a:buNone/>
            </a:pPr>
            <a:endParaRPr lang="fr-FR" sz="3600" dirty="0"/>
          </a:p>
          <a:p>
            <a:pPr>
              <a:buNone/>
            </a:pPr>
            <a:r>
              <a:rPr lang="fr-FR" sz="3600" dirty="0"/>
              <a:t>16/26	Falsification/falsifiabilité</a:t>
            </a:r>
          </a:p>
          <a:p>
            <a:pPr>
              <a:buNone/>
            </a:pPr>
            <a:r>
              <a:rPr lang="fr-FR" sz="3600" dirty="0"/>
              <a:t>10/26	Déduction/induction</a:t>
            </a:r>
          </a:p>
          <a:p>
            <a:pPr>
              <a:buNone/>
            </a:pPr>
            <a:r>
              <a:rPr lang="fr-FR" sz="3600" dirty="0"/>
              <a:t>4/26	Tout ne part pas de l’observation</a:t>
            </a:r>
          </a:p>
          <a:p>
            <a:pPr>
              <a:buNone/>
            </a:pPr>
            <a:r>
              <a:rPr lang="fr-FR" sz="3600" dirty="0"/>
              <a:t>3/26	Évolution des idées</a:t>
            </a:r>
          </a:p>
          <a:p>
            <a:pPr>
              <a:buNone/>
            </a:pPr>
            <a:r>
              <a:rPr lang="fr-FR" sz="3600" dirty="0"/>
              <a:t>2/26	Progrès par crises</a:t>
            </a:r>
          </a:p>
          <a:p>
            <a:pPr>
              <a:buNone/>
            </a:pPr>
            <a:endParaRPr lang="fr-FR" sz="2400" dirty="0"/>
          </a:p>
          <a:p>
            <a:pPr>
              <a:buNone/>
            </a:pPr>
            <a:r>
              <a:rPr lang="fr-FR" sz="2400" dirty="0"/>
              <a:t>…</a:t>
            </a:r>
          </a:p>
        </p:txBody>
      </p:sp>
      <p:sp>
        <p:nvSpPr>
          <p:cNvPr id="4" name="Espace réservé du numéro de diapositive 3"/>
          <p:cNvSpPr>
            <a:spLocks noGrp="1"/>
          </p:cNvSpPr>
          <p:nvPr>
            <p:ph type="sldNum" sz="quarter" idx="12"/>
          </p:nvPr>
        </p:nvSpPr>
        <p:spPr>
          <a:xfrm>
            <a:off x="8604448" y="6597352"/>
            <a:ext cx="539552" cy="260648"/>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F4668DC-857F-487D-BFFA-8C0CA5037977}" type="slidenum">
              <a:rPr lang="fr-BE" smtClean="0"/>
              <a:pPr/>
              <a:t>20</a:t>
            </a:fld>
            <a:endParaRPr lang="fr-BE"/>
          </a:p>
        </p:txBody>
      </p:sp>
      <p:sp>
        <p:nvSpPr>
          <p:cNvPr id="9" name="Rectangle 8">
            <a:extLst>
              <a:ext uri="{FF2B5EF4-FFF2-40B4-BE49-F238E27FC236}">
                <a16:creationId xmlns:a16="http://schemas.microsoft.com/office/drawing/2014/main" id="{9CCC9180-4A14-4F97-9A6A-41A6E41E7051}"/>
              </a:ext>
            </a:extLst>
          </p:cNvPr>
          <p:cNvSpPr/>
          <p:nvPr/>
        </p:nvSpPr>
        <p:spPr>
          <a:xfrm>
            <a:off x="0" y="0"/>
            <a:ext cx="9144000" cy="545123"/>
          </a:xfrm>
          <a:prstGeom prst="rect">
            <a:avLst/>
          </a:prstGeom>
          <a:solidFill>
            <a:schemeClr val="accent5">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fr-FR"/>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fontAlgn="auto">
              <a:spcBef>
                <a:spcPts val="0"/>
              </a:spcBef>
              <a:spcAft>
                <a:spcPts val="0"/>
              </a:spcAft>
              <a:defRPr/>
            </a:pPr>
            <a:r>
              <a:rPr lang="fr-FR" sz="2800" dirty="0">
                <a:latin typeface="Verdana" panose="020B0604030504040204" pitchFamily="34" charset="0"/>
                <a:ea typeface="Verdana" panose="020B0604030504040204" pitchFamily="34" charset="0"/>
                <a:cs typeface="Verdana" panose="020B0604030504040204" pitchFamily="34" charset="0"/>
              </a:rPr>
              <a:t>Le point de vue des élèves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836712"/>
            <a:ext cx="8892480" cy="5832648"/>
          </a:xfrm>
        </p:spPr>
        <p:txBody>
          <a:bodyPr>
            <a:normAutofit fontScale="92500"/>
          </a:bodyPr>
          <a:lstStyle/>
          <a:p>
            <a:pPr>
              <a:buNone/>
            </a:pPr>
            <a:r>
              <a:rPr lang="fr-FR" sz="3600" i="1" dirty="0"/>
              <a:t>Ce qui m’a le plus intéressé…</a:t>
            </a:r>
          </a:p>
          <a:p>
            <a:pPr>
              <a:buNone/>
            </a:pPr>
            <a:endParaRPr lang="fr-FR" sz="2800" i="1" dirty="0"/>
          </a:p>
          <a:p>
            <a:pPr>
              <a:buNone/>
            </a:pPr>
            <a:r>
              <a:rPr lang="fr-FR" i="1" dirty="0"/>
              <a:t>6/26	Un texte particulier</a:t>
            </a:r>
          </a:p>
          <a:p>
            <a:pPr>
              <a:buNone/>
            </a:pPr>
            <a:r>
              <a:rPr lang="fr-FR" i="1" dirty="0"/>
              <a:t>5/26	Le questionnaire et les débats d’introduction</a:t>
            </a:r>
          </a:p>
          <a:p>
            <a:pPr>
              <a:buNone/>
            </a:pPr>
            <a:r>
              <a:rPr lang="fr-FR" i="1" dirty="0"/>
              <a:t>4/26	Le lien entre physique et philosophie</a:t>
            </a:r>
          </a:p>
          <a:p>
            <a:pPr>
              <a:buNone/>
            </a:pPr>
            <a:r>
              <a:rPr lang="fr-FR" i="1" dirty="0"/>
              <a:t>4/26	les différentes démarches, le cheminement</a:t>
            </a:r>
          </a:p>
          <a:p>
            <a:pPr>
              <a:buNone/>
            </a:pPr>
            <a:r>
              <a:rPr lang="fr-FR" i="1" dirty="0"/>
              <a:t>2/26	Le fait de prendre du recul par rapport aux enseignements disciplinaires</a:t>
            </a:r>
          </a:p>
          <a:p>
            <a:pPr>
              <a:buNone/>
            </a:pPr>
            <a:endParaRPr lang="fr-FR" sz="2400" dirty="0"/>
          </a:p>
        </p:txBody>
      </p:sp>
      <p:sp>
        <p:nvSpPr>
          <p:cNvPr id="4" name="Espace réservé du numéro de diapositive 3"/>
          <p:cNvSpPr>
            <a:spLocks noGrp="1"/>
          </p:cNvSpPr>
          <p:nvPr>
            <p:ph type="sldNum" sz="quarter" idx="12"/>
          </p:nvPr>
        </p:nvSpPr>
        <p:spPr>
          <a:xfrm>
            <a:off x="8604448" y="6597352"/>
            <a:ext cx="539552" cy="260648"/>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F4668DC-857F-487D-BFFA-8C0CA5037977}" type="slidenum">
              <a:rPr lang="fr-BE" smtClean="0"/>
              <a:pPr/>
              <a:t>21</a:t>
            </a:fld>
            <a:endParaRPr lang="fr-BE"/>
          </a:p>
        </p:txBody>
      </p:sp>
      <p:sp>
        <p:nvSpPr>
          <p:cNvPr id="8" name="Rectangle 7">
            <a:extLst>
              <a:ext uri="{FF2B5EF4-FFF2-40B4-BE49-F238E27FC236}">
                <a16:creationId xmlns:a16="http://schemas.microsoft.com/office/drawing/2014/main" id="{83720469-F2F8-4EBA-8140-19DCD6EDFEA1}"/>
              </a:ext>
            </a:extLst>
          </p:cNvPr>
          <p:cNvSpPr/>
          <p:nvPr/>
        </p:nvSpPr>
        <p:spPr>
          <a:xfrm>
            <a:off x="0" y="0"/>
            <a:ext cx="9144000" cy="545123"/>
          </a:xfrm>
          <a:prstGeom prst="rect">
            <a:avLst/>
          </a:prstGeom>
          <a:solidFill>
            <a:schemeClr val="accent5">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fr-FR"/>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fontAlgn="auto">
              <a:spcBef>
                <a:spcPts val="0"/>
              </a:spcBef>
              <a:spcAft>
                <a:spcPts val="0"/>
              </a:spcAft>
              <a:defRPr/>
            </a:pPr>
            <a:r>
              <a:rPr lang="fr-FR" sz="2800" dirty="0">
                <a:latin typeface="Verdana" panose="020B0604030504040204" pitchFamily="34" charset="0"/>
                <a:ea typeface="Verdana" panose="020B0604030504040204" pitchFamily="34" charset="0"/>
                <a:cs typeface="Verdana" panose="020B0604030504040204" pitchFamily="34" charset="0"/>
              </a:rPr>
              <a:t>Le point de vue des élèves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836712"/>
            <a:ext cx="8892480" cy="5832648"/>
          </a:xfrm>
        </p:spPr>
        <p:txBody>
          <a:bodyPr>
            <a:normAutofit/>
          </a:bodyPr>
          <a:lstStyle/>
          <a:p>
            <a:pPr>
              <a:buNone/>
            </a:pPr>
            <a:r>
              <a:rPr lang="fr-FR" i="1" dirty="0"/>
              <a:t>Ce qui m’a le plus étonné…</a:t>
            </a:r>
          </a:p>
          <a:p>
            <a:pPr>
              <a:buNone/>
            </a:pPr>
            <a:endParaRPr lang="fr-FR" sz="2400" i="1" dirty="0"/>
          </a:p>
          <a:p>
            <a:pPr>
              <a:buNone/>
            </a:pPr>
            <a:r>
              <a:rPr lang="fr-FR" sz="2800" i="1" dirty="0"/>
              <a:t>8/26	le lien ou le mélange entre physique et philosophie</a:t>
            </a:r>
          </a:p>
          <a:p>
            <a:pPr>
              <a:buNone/>
            </a:pPr>
            <a:endParaRPr lang="fr-FR" sz="2400" dirty="0"/>
          </a:p>
          <a:p>
            <a:pPr>
              <a:buNone/>
            </a:pPr>
            <a:r>
              <a:rPr lang="fr-FR" sz="2400" dirty="0"/>
              <a:t>mais aussi (1 citation) : les différents avis sur la science, la falsification, la critique de l’</a:t>
            </a:r>
            <a:r>
              <a:rPr lang="fr-FR" sz="2400" dirty="0" err="1"/>
              <a:t>inductivisme</a:t>
            </a:r>
            <a:r>
              <a:rPr lang="fr-FR" sz="2400" dirty="0"/>
              <a:t>, la vision réduite que j’avais des sciences</a:t>
            </a:r>
          </a:p>
        </p:txBody>
      </p:sp>
      <p:sp>
        <p:nvSpPr>
          <p:cNvPr id="4" name="Espace réservé du numéro de diapositive 3"/>
          <p:cNvSpPr>
            <a:spLocks noGrp="1"/>
          </p:cNvSpPr>
          <p:nvPr>
            <p:ph type="sldNum" sz="quarter" idx="12"/>
          </p:nvPr>
        </p:nvSpPr>
        <p:spPr>
          <a:xfrm>
            <a:off x="8604448" y="6597352"/>
            <a:ext cx="539552" cy="260648"/>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F4668DC-857F-487D-BFFA-8C0CA5037977}" type="slidenum">
              <a:rPr lang="fr-BE" smtClean="0"/>
              <a:pPr/>
              <a:t>22</a:t>
            </a:fld>
            <a:endParaRPr lang="fr-BE"/>
          </a:p>
        </p:txBody>
      </p:sp>
      <p:sp>
        <p:nvSpPr>
          <p:cNvPr id="8" name="Rectangle 7">
            <a:extLst>
              <a:ext uri="{FF2B5EF4-FFF2-40B4-BE49-F238E27FC236}">
                <a16:creationId xmlns:a16="http://schemas.microsoft.com/office/drawing/2014/main" id="{5F71DF8B-FEE0-4BA4-B21A-6679B2076658}"/>
              </a:ext>
            </a:extLst>
          </p:cNvPr>
          <p:cNvSpPr/>
          <p:nvPr/>
        </p:nvSpPr>
        <p:spPr>
          <a:xfrm>
            <a:off x="0" y="0"/>
            <a:ext cx="9144000" cy="545123"/>
          </a:xfrm>
          <a:prstGeom prst="rect">
            <a:avLst/>
          </a:prstGeom>
          <a:solidFill>
            <a:schemeClr val="accent5">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fr-FR"/>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fontAlgn="auto">
              <a:spcBef>
                <a:spcPts val="0"/>
              </a:spcBef>
              <a:spcAft>
                <a:spcPts val="0"/>
              </a:spcAft>
              <a:defRPr/>
            </a:pPr>
            <a:r>
              <a:rPr lang="fr-FR" sz="2800" dirty="0">
                <a:latin typeface="Verdana" panose="020B0604030504040204" pitchFamily="34" charset="0"/>
                <a:ea typeface="Verdana" panose="020B0604030504040204" pitchFamily="34" charset="0"/>
                <a:cs typeface="Verdana" panose="020B0604030504040204" pitchFamily="34" charset="0"/>
              </a:rPr>
              <a:t>Le point de vue des élèves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36712"/>
            <a:ext cx="8435280" cy="5832648"/>
          </a:xfrm>
        </p:spPr>
        <p:txBody>
          <a:bodyPr>
            <a:normAutofit/>
          </a:bodyPr>
          <a:lstStyle/>
          <a:p>
            <a:pPr>
              <a:buNone/>
            </a:pPr>
            <a:endParaRPr lang="fr-FR" sz="2800" dirty="0"/>
          </a:p>
          <a:p>
            <a:pPr>
              <a:buNone/>
            </a:pPr>
            <a:r>
              <a:rPr lang="fr-FR" sz="2800" dirty="0"/>
              <a:t>6 élèves ont exprimé le besoin de davantage de structure</a:t>
            </a:r>
          </a:p>
          <a:p>
            <a:pPr>
              <a:buNone/>
            </a:pPr>
            <a:endParaRPr lang="fr-FR" sz="2800" dirty="0"/>
          </a:p>
          <a:p>
            <a:pPr>
              <a:buNone/>
            </a:pPr>
            <a:r>
              <a:rPr lang="fr-FR" sz="2800" dirty="0"/>
              <a:t>4 élèves ont trouvé qu’il y avait trop de textes</a:t>
            </a:r>
          </a:p>
          <a:p>
            <a:pPr>
              <a:buNone/>
            </a:pPr>
            <a:endParaRPr lang="fr-FR" sz="2800" dirty="0"/>
          </a:p>
          <a:p>
            <a:pPr>
              <a:buNone/>
            </a:pPr>
            <a:r>
              <a:rPr lang="fr-FR" sz="2800" dirty="0"/>
              <a:t>10 élèves ont trouvé que les textes étaient trop longs</a:t>
            </a:r>
          </a:p>
          <a:p>
            <a:pPr>
              <a:buNone/>
            </a:pPr>
            <a:endParaRPr lang="fr-FR" sz="2400" dirty="0"/>
          </a:p>
        </p:txBody>
      </p:sp>
      <p:sp>
        <p:nvSpPr>
          <p:cNvPr id="4" name="Espace réservé du numéro de diapositive 3"/>
          <p:cNvSpPr>
            <a:spLocks noGrp="1"/>
          </p:cNvSpPr>
          <p:nvPr>
            <p:ph type="sldNum" sz="quarter" idx="12"/>
          </p:nvPr>
        </p:nvSpPr>
        <p:spPr>
          <a:xfrm>
            <a:off x="8604448" y="6597352"/>
            <a:ext cx="539552" cy="260648"/>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F4668DC-857F-487D-BFFA-8C0CA5037977}" type="slidenum">
              <a:rPr lang="fr-BE" smtClean="0"/>
              <a:pPr/>
              <a:t>23</a:t>
            </a:fld>
            <a:endParaRPr lang="fr-BE"/>
          </a:p>
        </p:txBody>
      </p:sp>
      <p:sp>
        <p:nvSpPr>
          <p:cNvPr id="8" name="Rectangle 7">
            <a:extLst>
              <a:ext uri="{FF2B5EF4-FFF2-40B4-BE49-F238E27FC236}">
                <a16:creationId xmlns:a16="http://schemas.microsoft.com/office/drawing/2014/main" id="{A22C7235-0619-4BE7-88A4-F54EE65A5C3C}"/>
              </a:ext>
            </a:extLst>
          </p:cNvPr>
          <p:cNvSpPr/>
          <p:nvPr/>
        </p:nvSpPr>
        <p:spPr>
          <a:xfrm>
            <a:off x="0" y="0"/>
            <a:ext cx="9144000" cy="545123"/>
          </a:xfrm>
          <a:prstGeom prst="rect">
            <a:avLst/>
          </a:prstGeom>
          <a:solidFill>
            <a:schemeClr val="accent5">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fr-FR"/>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fontAlgn="auto">
              <a:spcBef>
                <a:spcPts val="0"/>
              </a:spcBef>
              <a:spcAft>
                <a:spcPts val="0"/>
              </a:spcAft>
              <a:defRPr/>
            </a:pPr>
            <a:r>
              <a:rPr lang="fr-FR" sz="2800" dirty="0">
                <a:latin typeface="Verdana" panose="020B0604030504040204" pitchFamily="34" charset="0"/>
                <a:ea typeface="Verdana" panose="020B0604030504040204" pitchFamily="34" charset="0"/>
                <a:cs typeface="Verdana" panose="020B0604030504040204" pitchFamily="34" charset="0"/>
              </a:rPr>
              <a:t>Le point de vue des élèves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01162"/>
            <a:ext cx="8229600" cy="1143000"/>
          </a:xfrm>
        </p:spPr>
        <p:txBody>
          <a:bodyPr>
            <a:noAutofit/>
          </a:bodyPr>
          <a:lstStyle/>
          <a:p>
            <a:r>
              <a:rPr lang="fr-FR" sz="3200" dirty="0"/>
              <a:t>Quelques conditions </a:t>
            </a:r>
            <a:br>
              <a:rPr lang="fr-FR" sz="3200" dirty="0"/>
            </a:br>
            <a:r>
              <a:rPr lang="fr-FR" sz="3200" dirty="0"/>
              <a:t>pour la </a:t>
            </a:r>
            <a:r>
              <a:rPr lang="fr-FR" sz="3200" dirty="0" err="1"/>
              <a:t>transférabilité</a:t>
            </a:r>
            <a:r>
              <a:rPr lang="fr-FR" sz="3200" dirty="0"/>
              <a:t>…</a:t>
            </a:r>
          </a:p>
        </p:txBody>
      </p:sp>
      <p:sp>
        <p:nvSpPr>
          <p:cNvPr id="3" name="Espace réservé du contenu 2"/>
          <p:cNvSpPr>
            <a:spLocks noGrp="1"/>
          </p:cNvSpPr>
          <p:nvPr>
            <p:ph idx="1"/>
          </p:nvPr>
        </p:nvSpPr>
        <p:spPr/>
        <p:txBody>
          <a:bodyPr/>
          <a:lstStyle/>
          <a:p>
            <a:r>
              <a:rPr lang="fr-FR" dirty="0"/>
              <a:t>Les deux enseignants doivent prendre le temps de beaucoup échanger en amont (objectifs, type de textes…)</a:t>
            </a:r>
          </a:p>
          <a:p>
            <a:r>
              <a:rPr lang="fr-FR" dirty="0"/>
              <a:t>Proposer des textes, de façon équilibrée, pour choisir</a:t>
            </a:r>
          </a:p>
          <a:p>
            <a:r>
              <a:rPr lang="fr-FR" dirty="0"/>
              <a:t>Articuler avec le contenu scientifique de terminale S</a:t>
            </a:r>
          </a:p>
          <a:p>
            <a:r>
              <a:rPr lang="fr-FR" dirty="0"/>
              <a:t>Oser !...</a:t>
            </a:r>
          </a:p>
        </p:txBody>
      </p:sp>
      <p:sp>
        <p:nvSpPr>
          <p:cNvPr id="4" name="Espace réservé du numéro de diapositive 3"/>
          <p:cNvSpPr>
            <a:spLocks noGrp="1"/>
          </p:cNvSpPr>
          <p:nvPr>
            <p:ph type="sldNum" sz="quarter" idx="12"/>
          </p:nvPr>
        </p:nvSpPr>
        <p:spPr>
          <a:xfrm>
            <a:off x="8604448" y="6597352"/>
            <a:ext cx="539552" cy="260648"/>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F4668DC-857F-487D-BFFA-8C0CA5037977}" type="slidenum">
              <a:rPr lang="fr-BE" smtClean="0"/>
              <a:pPr/>
              <a:t>24</a:t>
            </a:fld>
            <a:endParaRPr lang="fr-BE"/>
          </a:p>
        </p:txBody>
      </p:sp>
      <p:sp>
        <p:nvSpPr>
          <p:cNvPr id="7" name="Rectangle 6">
            <a:extLst>
              <a:ext uri="{FF2B5EF4-FFF2-40B4-BE49-F238E27FC236}">
                <a16:creationId xmlns:a16="http://schemas.microsoft.com/office/drawing/2014/main" id="{3CD8068D-EA2A-47B1-ADB3-8CFD6F268E8B}"/>
              </a:ext>
            </a:extLst>
          </p:cNvPr>
          <p:cNvSpPr/>
          <p:nvPr/>
        </p:nvSpPr>
        <p:spPr>
          <a:xfrm>
            <a:off x="0" y="0"/>
            <a:ext cx="9144000" cy="545123"/>
          </a:xfrm>
          <a:prstGeom prst="rect">
            <a:avLst/>
          </a:prstGeom>
          <a:solidFill>
            <a:schemeClr val="accent5">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fr-FR"/>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fontAlgn="auto">
              <a:spcBef>
                <a:spcPts val="0"/>
              </a:spcBef>
              <a:spcAft>
                <a:spcPts val="0"/>
              </a:spcAft>
              <a:defRPr/>
            </a:pPr>
            <a:r>
              <a:rPr lang="fr-FR" sz="2800" dirty="0">
                <a:latin typeface="Verdana" panose="020B0604030504040204" pitchFamily="34" charset="0"/>
                <a:ea typeface="Verdana" panose="020B0604030504040204" pitchFamily="34" charset="0"/>
                <a:cs typeface="Verdana" panose="020B0604030504040204" pitchFamily="34" charset="0"/>
              </a:rPr>
              <a:t>Puis-je le faire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28688"/>
            <a:ext cx="8229600" cy="4525963"/>
          </a:xfrm>
        </p:spPr>
        <p:txBody>
          <a:bodyPr/>
          <a:lstStyle/>
          <a:p>
            <a:r>
              <a:rPr lang="fr-FR" dirty="0"/>
              <a:t>Jouer de la complémentarité</a:t>
            </a:r>
          </a:p>
          <a:p>
            <a:r>
              <a:rPr lang="fr-FR" dirty="0"/>
              <a:t>La physique champ qui permet de donner du sens aux démarches, aux concepts philosophiques</a:t>
            </a:r>
          </a:p>
          <a:p>
            <a:r>
              <a:rPr lang="fr-FR" dirty="0"/>
              <a:t>La philosophie comme formation à la réflexivité sur l’activité scientifique, comme moyen de la formaliser </a:t>
            </a:r>
          </a:p>
          <a:p>
            <a:r>
              <a:rPr lang="fr-FR" dirty="0"/>
              <a:t>Aucune discipline n’est en surplomb</a:t>
            </a:r>
          </a:p>
          <a:p>
            <a:r>
              <a:rPr lang="fr-FR" dirty="0"/>
              <a:t>Oser !...</a:t>
            </a:r>
          </a:p>
        </p:txBody>
      </p:sp>
      <p:sp>
        <p:nvSpPr>
          <p:cNvPr id="4" name="Espace réservé du numéro de diapositive 3"/>
          <p:cNvSpPr>
            <a:spLocks noGrp="1"/>
          </p:cNvSpPr>
          <p:nvPr>
            <p:ph type="sldNum" sz="quarter" idx="12"/>
          </p:nvPr>
        </p:nvSpPr>
        <p:spPr>
          <a:xfrm>
            <a:off x="8604448" y="6597352"/>
            <a:ext cx="539552" cy="260648"/>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F4668DC-857F-487D-BFFA-8C0CA5037977}" type="slidenum">
              <a:rPr lang="fr-BE" smtClean="0"/>
              <a:pPr/>
              <a:t>25</a:t>
            </a:fld>
            <a:endParaRPr lang="fr-BE"/>
          </a:p>
        </p:txBody>
      </p:sp>
      <p:sp>
        <p:nvSpPr>
          <p:cNvPr id="7" name="Rectangle 6">
            <a:extLst>
              <a:ext uri="{FF2B5EF4-FFF2-40B4-BE49-F238E27FC236}">
                <a16:creationId xmlns:a16="http://schemas.microsoft.com/office/drawing/2014/main" id="{3CD8068D-EA2A-47B1-ADB3-8CFD6F268E8B}"/>
              </a:ext>
            </a:extLst>
          </p:cNvPr>
          <p:cNvSpPr/>
          <p:nvPr/>
        </p:nvSpPr>
        <p:spPr>
          <a:xfrm>
            <a:off x="0" y="0"/>
            <a:ext cx="9144000" cy="545123"/>
          </a:xfrm>
          <a:prstGeom prst="rect">
            <a:avLst/>
          </a:prstGeom>
          <a:solidFill>
            <a:schemeClr val="accent5">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fr-FR"/>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fontAlgn="auto">
              <a:spcBef>
                <a:spcPts val="0"/>
              </a:spcBef>
              <a:spcAft>
                <a:spcPts val="0"/>
              </a:spcAft>
              <a:defRPr/>
            </a:pPr>
            <a:r>
              <a:rPr lang="fr-FR" sz="2800" dirty="0">
                <a:latin typeface="Verdana" panose="020B0604030504040204" pitchFamily="34" charset="0"/>
                <a:ea typeface="Verdana" panose="020B0604030504040204" pitchFamily="34" charset="0"/>
                <a:cs typeface="Verdana" panose="020B0604030504040204" pitchFamily="34" charset="0"/>
              </a:rPr>
              <a:t>En guise de conclusion</a:t>
            </a:r>
          </a:p>
        </p:txBody>
      </p:sp>
    </p:spTree>
    <p:extLst>
      <p:ext uri="{BB962C8B-B14F-4D97-AF65-F5344CB8AC3E}">
        <p14:creationId xmlns:p14="http://schemas.microsoft.com/office/powerpoint/2010/main" val="3684308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24519693-0B22-462D-9C63-4469240E835E}"/>
              </a:ext>
            </a:extLst>
          </p:cNvPr>
          <p:cNvSpPr>
            <a:spLocks noGrp="1"/>
          </p:cNvSpPr>
          <p:nvPr>
            <p:ph type="sldNum" sz="quarter" idx="10"/>
          </p:nvPr>
        </p:nvSpPr>
        <p:spPr/>
        <p:txBody>
          <a:bodyPr/>
          <a:lstStyle/>
          <a:p>
            <a:pPr>
              <a:defRPr/>
            </a:pPr>
            <a:fld id="{F87CDBAE-07FD-4C42-A8C9-4C092CF811BA}" type="slidenum">
              <a:rPr lang="fr-FR" smtClean="0"/>
              <a:pPr>
                <a:defRPr/>
              </a:pPr>
              <a:t>26</a:t>
            </a:fld>
            <a:endParaRPr lang="fr-FR"/>
          </a:p>
        </p:txBody>
      </p:sp>
    </p:spTree>
    <p:extLst>
      <p:ext uri="{BB962C8B-B14F-4D97-AF65-F5344CB8AC3E}">
        <p14:creationId xmlns:p14="http://schemas.microsoft.com/office/powerpoint/2010/main" val="30916387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3"/>
          <p:cNvSpPr>
            <a:spLocks noGrp="1"/>
          </p:cNvSpPr>
          <p:nvPr>
            <p:ph type="sldNum" sz="quarter" idx="10"/>
          </p:nvPr>
        </p:nvSpPr>
        <p:spPr/>
        <p:txBody>
          <a:bodyPr/>
          <a:lstStyle/>
          <a:p>
            <a:pPr>
              <a:defRPr/>
            </a:pPr>
            <a:fld id="{FCD34E96-79CD-4EBC-9D52-E9BA19560F49}" type="slidenum">
              <a:rPr lang="en-GB"/>
              <a:pPr>
                <a:defRPr/>
              </a:pPr>
              <a:t>27</a:t>
            </a:fld>
            <a:endParaRPr lang="en-GB"/>
          </a:p>
        </p:txBody>
      </p:sp>
      <p:sp>
        <p:nvSpPr>
          <p:cNvPr id="67588" name="Rectangle 2"/>
          <p:cNvSpPr>
            <a:spLocks noChangeArrowheads="1"/>
          </p:cNvSpPr>
          <p:nvPr/>
        </p:nvSpPr>
        <p:spPr bwMode="auto">
          <a:xfrm>
            <a:off x="368300" y="1260475"/>
            <a:ext cx="8451850" cy="4762500"/>
          </a:xfrm>
          <a:prstGeom prst="rect">
            <a:avLst/>
          </a:prstGeom>
          <a:noFill/>
          <a:ln w="9525">
            <a:noFill/>
            <a:round/>
            <a:headEnd/>
            <a:tailEnd/>
          </a:ln>
        </p:spPr>
        <p:txBody>
          <a:bodyPr lIns="90000" tIns="46800" rIns="90000" bIns="46800"/>
          <a:lstStyle/>
          <a:p>
            <a:pPr>
              <a:spcBef>
                <a:spcPts val="9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2800" dirty="0">
                <a:solidFill>
                  <a:srgbClr val="000000"/>
                </a:solidFill>
                <a:latin typeface="Calibri" pitchFamily="34" charset="0"/>
              </a:rPr>
              <a:t>Comment caractériser le raisonnement collectif des scientifiques ?</a:t>
            </a:r>
          </a:p>
          <a:p>
            <a:pPr>
              <a:spcBef>
                <a:spcPts val="9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2000" dirty="0">
                <a:solidFill>
                  <a:srgbClr val="000000"/>
                </a:solidFill>
                <a:latin typeface="Calibri" pitchFamily="34" charset="0"/>
              </a:rPr>
              <a:t>Ni relativisme et constructivisme social extrême (Feyerabend, 1979)</a:t>
            </a:r>
          </a:p>
          <a:p>
            <a:pPr>
              <a:spcBef>
                <a:spcPts val="9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2000" dirty="0">
                <a:solidFill>
                  <a:srgbClr val="000000"/>
                </a:solidFill>
                <a:latin typeface="Calibri" pitchFamily="34" charset="0"/>
              </a:rPr>
              <a:t>Ni norme épistémologique formelle et idéalisée</a:t>
            </a:r>
          </a:p>
          <a:p>
            <a:pPr>
              <a:spcBef>
                <a:spcPts val="9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2800" dirty="0">
                <a:solidFill>
                  <a:srgbClr val="000000"/>
                </a:solidFill>
                <a:latin typeface="Calibri" pitchFamily="34" charset="0"/>
              </a:rPr>
              <a:t>Un contrat de méthode (Lecointre, 2012) : </a:t>
            </a:r>
          </a:p>
          <a:p>
            <a:pPr marL="457200" indent="-457200">
              <a:spcBef>
                <a:spcPts val="900"/>
              </a:spcBef>
              <a:buFontTx/>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2800" dirty="0">
                <a:solidFill>
                  <a:srgbClr val="000000"/>
                </a:solidFill>
                <a:latin typeface="Calibri" pitchFamily="34" charset="0"/>
              </a:rPr>
              <a:t>Scepticisme initial sur les faits</a:t>
            </a:r>
          </a:p>
          <a:p>
            <a:pPr marL="457200" indent="-457200">
              <a:spcBef>
                <a:spcPts val="900"/>
              </a:spcBef>
              <a:buFontTx/>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2800" dirty="0">
                <a:solidFill>
                  <a:srgbClr val="000000"/>
                </a:solidFill>
                <a:latin typeface="Calibri" pitchFamily="34" charset="0"/>
              </a:rPr>
              <a:t>Réalisme de principe</a:t>
            </a:r>
          </a:p>
          <a:p>
            <a:pPr marL="457200" indent="-457200">
              <a:spcBef>
                <a:spcPts val="900"/>
              </a:spcBef>
              <a:buFontTx/>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2800" dirty="0">
                <a:solidFill>
                  <a:srgbClr val="000000"/>
                </a:solidFill>
                <a:latin typeface="Calibri" pitchFamily="34" charset="0"/>
              </a:rPr>
              <a:t>Matérialisme méthodologique</a:t>
            </a:r>
          </a:p>
          <a:p>
            <a:pPr marL="457200" indent="-457200">
              <a:spcBef>
                <a:spcPts val="900"/>
              </a:spcBef>
              <a:buFontTx/>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2800" dirty="0">
                <a:solidFill>
                  <a:srgbClr val="000000"/>
                </a:solidFill>
                <a:latin typeface="Calibri" pitchFamily="34" charset="0"/>
              </a:rPr>
              <a:t>Rationalité : logique et parcimonie</a:t>
            </a:r>
          </a:p>
          <a:p>
            <a:pPr marL="457200" indent="-457200">
              <a:spcBef>
                <a:spcPts val="900"/>
              </a:spcBef>
              <a:buFontTx/>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2000" dirty="0">
                <a:solidFill>
                  <a:srgbClr val="000000"/>
                </a:solidFill>
                <a:latin typeface="Calibri" pitchFamily="34" charset="0"/>
              </a:rPr>
              <a:t>La transparence des procédures</a:t>
            </a:r>
          </a:p>
          <a:p>
            <a:pPr marL="457200" indent="-457200">
              <a:spcBef>
                <a:spcPts val="900"/>
              </a:spcBef>
              <a:buFontTx/>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2000" dirty="0">
                <a:solidFill>
                  <a:srgbClr val="000000"/>
                </a:solidFill>
                <a:latin typeface="Calibri" pitchFamily="34" charset="0"/>
              </a:rPr>
              <a:t>La prise en compte de toutes les données disponibles</a:t>
            </a:r>
            <a:endParaRPr lang="fr-FR" sz="2800" dirty="0">
              <a:solidFill>
                <a:srgbClr val="000000"/>
              </a:solidFill>
              <a:latin typeface="Calibri" pitchFamily="34" charset="0"/>
            </a:endParaRPr>
          </a:p>
        </p:txBody>
      </p:sp>
      <p:pic>
        <p:nvPicPr>
          <p:cNvPr id="6" name="Picture 4" descr="http://ecx.images-amazon.com/images/I/51fjYi-Cp2L._SX316_BO1,204,203,200_.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2126" y="1682276"/>
            <a:ext cx="1550599" cy="2433174"/>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 2">
            <a:extLst>
              <a:ext uri="{FF2B5EF4-FFF2-40B4-BE49-F238E27FC236}">
                <a16:creationId xmlns:a16="http://schemas.microsoft.com/office/drawing/2014/main" id="{9D296548-1251-4299-A549-B1245A96491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69815" y="4115451"/>
            <a:ext cx="1890656" cy="2742550"/>
          </a:xfrm>
          <a:prstGeom prst="rect">
            <a:avLst/>
          </a:prstGeom>
        </p:spPr>
      </p:pic>
      <p:sp>
        <p:nvSpPr>
          <p:cNvPr id="9" name="Rectangle 8">
            <a:extLst>
              <a:ext uri="{FF2B5EF4-FFF2-40B4-BE49-F238E27FC236}">
                <a16:creationId xmlns:a16="http://schemas.microsoft.com/office/drawing/2014/main" id="{5A55B52F-43CC-4D66-9EA4-940EB8ACBB2A}"/>
              </a:ext>
            </a:extLst>
          </p:cNvPr>
          <p:cNvSpPr/>
          <p:nvPr/>
        </p:nvSpPr>
        <p:spPr>
          <a:xfrm>
            <a:off x="0" y="0"/>
            <a:ext cx="9144000" cy="545123"/>
          </a:xfrm>
          <a:prstGeom prst="rect">
            <a:avLst/>
          </a:prstGeom>
          <a:solidFill>
            <a:schemeClr val="accent5">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fr-FR"/>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fontAlgn="auto">
              <a:spcBef>
                <a:spcPts val="0"/>
              </a:spcBef>
              <a:spcAft>
                <a:spcPts val="0"/>
              </a:spcAft>
              <a:defRPr/>
            </a:pPr>
            <a:r>
              <a:rPr lang="fr-FR" sz="2800" dirty="0">
                <a:latin typeface="Verdana" panose="020B0604030504040204" pitchFamily="34" charset="0"/>
                <a:ea typeface="Verdana" panose="020B0604030504040204" pitchFamily="34" charset="0"/>
                <a:cs typeface="Verdana" panose="020B0604030504040204" pitchFamily="34" charset="0"/>
              </a:rPr>
              <a:t>Vers une caractérisation des sciences</a:t>
            </a:r>
          </a:p>
        </p:txBody>
      </p:sp>
    </p:spTree>
    <p:extLst>
      <p:ext uri="{BB962C8B-B14F-4D97-AF65-F5344CB8AC3E}">
        <p14:creationId xmlns:p14="http://schemas.microsoft.com/office/powerpoint/2010/main" val="196580282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5AF98BE-2892-4DAA-8A52-F7C6CF7CFDD5}"/>
              </a:ext>
            </a:extLst>
          </p:cNvPr>
          <p:cNvSpPr>
            <a:spLocks noGrp="1"/>
          </p:cNvSpPr>
          <p:nvPr>
            <p:ph idx="1"/>
          </p:nvPr>
        </p:nvSpPr>
        <p:spPr>
          <a:xfrm>
            <a:off x="457200" y="757238"/>
            <a:ext cx="8229600" cy="5629275"/>
          </a:xfrm>
        </p:spPr>
        <p:txBody>
          <a:bodyPr/>
          <a:lstStyle/>
          <a:p>
            <a:r>
              <a:rPr lang="fr-FR" dirty="0"/>
              <a:t>Ce que n’est pas cette formation</a:t>
            </a:r>
          </a:p>
          <a:p>
            <a:pPr lvl="1"/>
            <a:r>
              <a:rPr lang="fr-FR" dirty="0"/>
              <a:t>Un cours d’épistémologie</a:t>
            </a:r>
          </a:p>
          <a:p>
            <a:pPr lvl="1"/>
            <a:r>
              <a:rPr lang="fr-FR" dirty="0"/>
              <a:t>Un cours de physique</a:t>
            </a:r>
          </a:p>
          <a:p>
            <a:pPr lvl="1"/>
            <a:r>
              <a:rPr lang="fr-FR" dirty="0"/>
              <a:t>Une prescription pédagogique rigide</a:t>
            </a:r>
          </a:p>
          <a:p>
            <a:pPr marL="457200" lvl="1" indent="0">
              <a:buNone/>
            </a:pPr>
            <a:endParaRPr lang="fr-FR" dirty="0"/>
          </a:p>
          <a:p>
            <a:r>
              <a:rPr lang="fr-FR" dirty="0"/>
              <a:t>Ce qu’elle se propose d’être</a:t>
            </a:r>
          </a:p>
          <a:p>
            <a:pPr lvl="1"/>
            <a:r>
              <a:rPr lang="fr-FR" dirty="0"/>
              <a:t>Un échange mutuel entre disciplines</a:t>
            </a:r>
          </a:p>
          <a:p>
            <a:pPr lvl="1"/>
            <a:r>
              <a:rPr lang="fr-FR" dirty="0"/>
              <a:t>Un retour critique d’expérience</a:t>
            </a:r>
          </a:p>
          <a:p>
            <a:pPr lvl="1"/>
            <a:r>
              <a:rPr lang="fr-FR" dirty="0"/>
              <a:t>Une aide à la mise en place d’un cycle ou d’une coopération entre collègues</a:t>
            </a:r>
          </a:p>
        </p:txBody>
      </p:sp>
      <p:sp>
        <p:nvSpPr>
          <p:cNvPr id="4" name="Espace réservé du numéro de diapositive 3">
            <a:extLst>
              <a:ext uri="{FF2B5EF4-FFF2-40B4-BE49-F238E27FC236}">
                <a16:creationId xmlns:a16="http://schemas.microsoft.com/office/drawing/2014/main" id="{4864298B-FA4A-42B1-9682-6AD2395A3F9F}"/>
              </a:ext>
            </a:extLst>
          </p:cNvPr>
          <p:cNvSpPr>
            <a:spLocks noGrp="1"/>
          </p:cNvSpPr>
          <p:nvPr>
            <p:ph type="sldNum" sz="quarter" idx="10"/>
          </p:nvPr>
        </p:nvSpPr>
        <p:spPr/>
        <p:txBody>
          <a:bodyPr/>
          <a:lstStyle/>
          <a:p>
            <a:pPr>
              <a:defRPr/>
            </a:pPr>
            <a:fld id="{26733942-76D6-419F-8C0D-935CC36AF363}" type="slidenum">
              <a:rPr lang="fr-FR" smtClean="0"/>
              <a:pPr>
                <a:defRPr/>
              </a:pPr>
              <a:t>3</a:t>
            </a:fld>
            <a:endParaRPr lang="fr-FR"/>
          </a:p>
        </p:txBody>
      </p:sp>
      <p:sp>
        <p:nvSpPr>
          <p:cNvPr id="5" name="Rectangle 4">
            <a:extLst>
              <a:ext uri="{FF2B5EF4-FFF2-40B4-BE49-F238E27FC236}">
                <a16:creationId xmlns:a16="http://schemas.microsoft.com/office/drawing/2014/main" id="{1A52E2CF-CA02-417B-8081-A0C877E4CA3C}"/>
              </a:ext>
            </a:extLst>
          </p:cNvPr>
          <p:cNvSpPr/>
          <p:nvPr/>
        </p:nvSpPr>
        <p:spPr>
          <a:xfrm>
            <a:off x="0" y="0"/>
            <a:ext cx="9144000" cy="545123"/>
          </a:xfrm>
          <a:prstGeom prst="rect">
            <a:avLst/>
          </a:prstGeom>
          <a:solidFill>
            <a:schemeClr val="accent5">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fr-FR"/>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fontAlgn="auto">
              <a:spcBef>
                <a:spcPts val="0"/>
              </a:spcBef>
              <a:spcAft>
                <a:spcPts val="0"/>
              </a:spcAft>
              <a:defRPr/>
            </a:pPr>
            <a:r>
              <a:rPr lang="fr-FR" sz="2800" dirty="0">
                <a:latin typeface="Verdana" panose="020B0604030504040204" pitchFamily="34" charset="0"/>
                <a:ea typeface="Verdana" panose="020B0604030504040204" pitchFamily="34" charset="0"/>
                <a:cs typeface="Verdana" panose="020B0604030504040204" pitchFamily="34" charset="0"/>
              </a:rPr>
              <a:t>Pourquoi cette formation ?</a:t>
            </a:r>
          </a:p>
        </p:txBody>
      </p:sp>
    </p:spTree>
    <p:extLst>
      <p:ext uri="{BB962C8B-B14F-4D97-AF65-F5344CB8AC3E}">
        <p14:creationId xmlns:p14="http://schemas.microsoft.com/office/powerpoint/2010/main" val="3070429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545123"/>
            <a:ext cx="8961120" cy="1143000"/>
          </a:xfrm>
          <a:noFill/>
          <a:ln w="9525">
            <a:noFill/>
            <a:miter lim="800000"/>
            <a:headEnd/>
            <a:tailEnd/>
          </a:ln>
        </p:spPr>
        <p:txBody>
          <a:bodyPr vert="horz" wrap="square" lIns="91440" tIns="45720" rIns="91440" bIns="45720" numCol="1" anchor="ctr" anchorCtr="0" compatLnSpc="1">
            <a:prstTxWarp prst="textNoShape">
              <a:avLst/>
            </a:prstTxWarp>
          </a:bodyPr>
          <a:lstStyle/>
          <a:p>
            <a:pPr algn="l">
              <a:spcBef>
                <a:spcPts val="1200"/>
              </a:spcBef>
              <a:spcAft>
                <a:spcPts val="2400"/>
              </a:spcAft>
            </a:pPr>
            <a:r>
              <a:rPr lang="fr-FR" sz="3200" dirty="0">
                <a:solidFill>
                  <a:schemeClr val="accent5">
                    <a:lumMod val="75000"/>
                  </a:schemeClr>
                </a:solidFill>
                <a:latin typeface="Verdana" panose="020B0604030504040204" pitchFamily="34" charset="0"/>
                <a:ea typeface="Verdana" panose="020B0604030504040204" pitchFamily="34" charset="0"/>
              </a:rPr>
              <a:t>Ce que nous avions annoncé…</a:t>
            </a:r>
          </a:p>
        </p:txBody>
      </p:sp>
      <p:sp>
        <p:nvSpPr>
          <p:cNvPr id="4" name="Espace réservé du numéro de diapositive 3"/>
          <p:cNvSpPr>
            <a:spLocks noGrp="1"/>
          </p:cNvSpPr>
          <p:nvPr>
            <p:ph type="sldNum" sz="quarter" idx="10"/>
          </p:nvPr>
        </p:nvSpPr>
        <p:spPr/>
        <p:txBody>
          <a:bodyPr/>
          <a:lstStyle/>
          <a:p>
            <a:pPr>
              <a:defRPr/>
            </a:pPr>
            <a:fld id="{26733942-76D6-419F-8C0D-935CC36AF363}" type="slidenum">
              <a:rPr lang="fr-FR" smtClean="0"/>
              <a:pPr>
                <a:defRPr/>
              </a:pPr>
              <a:t>4</a:t>
            </a:fld>
            <a:endParaRPr lang="fr-FR"/>
          </a:p>
        </p:txBody>
      </p:sp>
      <p:sp>
        <p:nvSpPr>
          <p:cNvPr id="6" name="Espace réservé du contenu 9"/>
          <p:cNvSpPr>
            <a:spLocks noGrp="1"/>
          </p:cNvSpPr>
          <p:nvPr>
            <p:ph sz="half" idx="4294967295"/>
          </p:nvPr>
        </p:nvSpPr>
        <p:spPr>
          <a:xfrm>
            <a:off x="334107" y="1617785"/>
            <a:ext cx="8809893" cy="5038196"/>
          </a:xfrm>
          <a:prstGeom prst="rect">
            <a:avLst/>
          </a:prstGeom>
        </p:spPr>
        <p:txBody>
          <a:bodyPr>
            <a:normAutofit fontScale="85000" lnSpcReduction="10000"/>
          </a:bodyPr>
          <a:lstStyle/>
          <a:p>
            <a:pPr>
              <a:lnSpc>
                <a:spcPct val="120000"/>
              </a:lnSpc>
              <a:spcBef>
                <a:spcPts val="0"/>
              </a:spcBef>
              <a:spcAft>
                <a:spcPts val="300"/>
              </a:spcAft>
              <a:buClr>
                <a:schemeClr val="accent5">
                  <a:lumMod val="75000"/>
                </a:schemeClr>
              </a:buClr>
              <a:buFont typeface="Wingdings" panose="05000000000000000000" pitchFamily="2" charset="2"/>
              <a:buChar char="§"/>
            </a:pPr>
            <a:r>
              <a:rPr lang="fr-FR" sz="2800" dirty="0">
                <a:latin typeface="Verdana" pitchFamily="34" charset="0"/>
                <a:ea typeface="Verdana" pitchFamily="34" charset="0"/>
                <a:cs typeface="Verdana" pitchFamily="34" charset="0"/>
              </a:rPr>
              <a:t>Objectifs : </a:t>
            </a:r>
          </a:p>
          <a:p>
            <a:pPr lvl="1">
              <a:lnSpc>
                <a:spcPct val="120000"/>
              </a:lnSpc>
              <a:spcBef>
                <a:spcPts val="0"/>
              </a:spcBef>
              <a:spcAft>
                <a:spcPts val="300"/>
              </a:spcAft>
              <a:buClr>
                <a:schemeClr val="accent5">
                  <a:lumMod val="75000"/>
                </a:schemeClr>
              </a:buClr>
              <a:buFont typeface="Wingdings" panose="05000000000000000000" pitchFamily="2" charset="2"/>
              <a:buChar char="§"/>
            </a:pPr>
            <a:r>
              <a:rPr lang="fr-FR" sz="2400" dirty="0">
                <a:latin typeface="Verdana" pitchFamily="34" charset="0"/>
                <a:ea typeface="Verdana" pitchFamily="34" charset="0"/>
                <a:cs typeface="Verdana" pitchFamily="34" charset="0"/>
              </a:rPr>
              <a:t>Faire des liens entre concepts philosophiques et démarches scientifiques</a:t>
            </a:r>
          </a:p>
          <a:p>
            <a:pPr lvl="1">
              <a:lnSpc>
                <a:spcPct val="120000"/>
              </a:lnSpc>
              <a:spcBef>
                <a:spcPts val="0"/>
              </a:spcBef>
              <a:spcAft>
                <a:spcPts val="300"/>
              </a:spcAft>
              <a:buClr>
                <a:schemeClr val="accent5">
                  <a:lumMod val="75000"/>
                </a:schemeClr>
              </a:buClr>
              <a:buFont typeface="Wingdings" panose="05000000000000000000" pitchFamily="2" charset="2"/>
              <a:buChar char="§"/>
            </a:pPr>
            <a:r>
              <a:rPr lang="fr-FR" sz="2400" dirty="0">
                <a:latin typeface="Verdana" pitchFamily="34" charset="0"/>
                <a:ea typeface="Verdana" pitchFamily="34" charset="0"/>
                <a:cs typeface="Verdana" pitchFamily="34" charset="0"/>
              </a:rPr>
              <a:t>Donner aux élèves des outils de réflexivité sur leur pratique</a:t>
            </a:r>
          </a:p>
          <a:p>
            <a:pPr lvl="1">
              <a:lnSpc>
                <a:spcPct val="120000"/>
              </a:lnSpc>
              <a:spcBef>
                <a:spcPts val="0"/>
              </a:spcBef>
              <a:spcAft>
                <a:spcPts val="300"/>
              </a:spcAft>
              <a:buClr>
                <a:schemeClr val="accent5">
                  <a:lumMod val="75000"/>
                </a:schemeClr>
              </a:buClr>
              <a:buFont typeface="Wingdings" panose="05000000000000000000" pitchFamily="2" charset="2"/>
              <a:buChar char="§"/>
            </a:pPr>
            <a:r>
              <a:rPr lang="fr-FR" sz="2400" dirty="0">
                <a:latin typeface="Verdana" pitchFamily="34" charset="0"/>
                <a:ea typeface="Verdana" pitchFamily="34" charset="0"/>
                <a:cs typeface="Verdana" pitchFamily="34" charset="0"/>
              </a:rPr>
              <a:t>Décrire, avec un double regard, quelques grands courants de pensée en épistémologie</a:t>
            </a:r>
          </a:p>
          <a:p>
            <a:pPr>
              <a:lnSpc>
                <a:spcPct val="120000"/>
              </a:lnSpc>
              <a:spcBef>
                <a:spcPts val="0"/>
              </a:spcBef>
              <a:spcAft>
                <a:spcPts val="300"/>
              </a:spcAft>
              <a:buClr>
                <a:schemeClr val="accent5">
                  <a:lumMod val="75000"/>
                </a:schemeClr>
              </a:buClr>
              <a:buFont typeface="Wingdings" panose="05000000000000000000" pitchFamily="2" charset="2"/>
              <a:buChar char="§"/>
            </a:pPr>
            <a:r>
              <a:rPr lang="fr-FR" sz="2800" dirty="0">
                <a:latin typeface="Verdana" pitchFamily="34" charset="0"/>
                <a:ea typeface="Verdana" pitchFamily="34" charset="0"/>
                <a:cs typeface="Verdana" pitchFamily="34" charset="0"/>
              </a:rPr>
              <a:t>Contenu :</a:t>
            </a:r>
          </a:p>
          <a:p>
            <a:pPr lvl="1">
              <a:lnSpc>
                <a:spcPct val="120000"/>
              </a:lnSpc>
              <a:spcBef>
                <a:spcPts val="0"/>
              </a:spcBef>
              <a:spcAft>
                <a:spcPts val="300"/>
              </a:spcAft>
              <a:buClr>
                <a:schemeClr val="accent5">
                  <a:lumMod val="75000"/>
                </a:schemeClr>
              </a:buClr>
              <a:buFont typeface="Wingdings" panose="05000000000000000000" pitchFamily="2" charset="2"/>
              <a:buChar char="§"/>
            </a:pPr>
            <a:r>
              <a:rPr lang="fr-FR" sz="2400" dirty="0">
                <a:latin typeface="Verdana" pitchFamily="34" charset="0"/>
                <a:ea typeface="Verdana" pitchFamily="34" charset="0"/>
                <a:cs typeface="Verdana" pitchFamily="34" charset="0"/>
              </a:rPr>
              <a:t>A partir de quelques textes courts, propositions de séances pour des élèves de terminales scientifiques</a:t>
            </a:r>
          </a:p>
          <a:p>
            <a:pPr lvl="1">
              <a:lnSpc>
                <a:spcPct val="120000"/>
              </a:lnSpc>
              <a:spcBef>
                <a:spcPts val="0"/>
              </a:spcBef>
              <a:spcAft>
                <a:spcPts val="300"/>
              </a:spcAft>
              <a:buClr>
                <a:schemeClr val="accent5">
                  <a:lumMod val="75000"/>
                </a:schemeClr>
              </a:buClr>
              <a:buFont typeface="Wingdings" panose="05000000000000000000" pitchFamily="2" charset="2"/>
              <a:buChar char="§"/>
            </a:pPr>
            <a:r>
              <a:rPr lang="fr-FR" sz="2400" dirty="0">
                <a:latin typeface="Verdana" pitchFamily="34" charset="0"/>
                <a:ea typeface="Verdana" pitchFamily="34" charset="0"/>
                <a:cs typeface="Verdana" pitchFamily="34" charset="0"/>
              </a:rPr>
              <a:t>Exploration des points de vue initiaux, animation de débats, discussion du choix des textes…</a:t>
            </a:r>
          </a:p>
          <a:p>
            <a:pPr lvl="1">
              <a:lnSpc>
                <a:spcPct val="120000"/>
              </a:lnSpc>
              <a:spcBef>
                <a:spcPts val="0"/>
              </a:spcBef>
              <a:spcAft>
                <a:spcPts val="300"/>
              </a:spcAft>
              <a:buClr>
                <a:schemeClr val="accent5">
                  <a:lumMod val="75000"/>
                </a:schemeClr>
              </a:buClr>
              <a:buFont typeface="Wingdings" panose="05000000000000000000" pitchFamily="2" charset="2"/>
              <a:buChar char="§"/>
            </a:pPr>
            <a:r>
              <a:rPr lang="fr-FR" sz="2400" dirty="0">
                <a:latin typeface="Verdana" pitchFamily="34" charset="0"/>
                <a:ea typeface="Verdana" pitchFamily="34" charset="0"/>
                <a:cs typeface="Verdana" pitchFamily="34" charset="0"/>
              </a:rPr>
              <a:t>retour d'expérimentation du dispositif et adaptation à différents publics.</a:t>
            </a:r>
          </a:p>
          <a:p>
            <a:pPr>
              <a:lnSpc>
                <a:spcPct val="120000"/>
              </a:lnSpc>
              <a:spcBef>
                <a:spcPts val="0"/>
              </a:spcBef>
              <a:spcAft>
                <a:spcPts val="300"/>
              </a:spcAft>
            </a:pPr>
            <a:endParaRPr lang="fr-FR" sz="2800" dirty="0">
              <a:latin typeface="Verdana" pitchFamily="34" charset="0"/>
              <a:ea typeface="Verdana" pitchFamily="34" charset="0"/>
              <a:cs typeface="Verdana" pitchFamily="34" charset="0"/>
            </a:endParaRPr>
          </a:p>
          <a:p>
            <a:pPr marL="365125" indent="-365125">
              <a:lnSpc>
                <a:spcPct val="120000"/>
              </a:lnSpc>
              <a:spcBef>
                <a:spcPts val="0"/>
              </a:spcBef>
              <a:spcAft>
                <a:spcPts val="300"/>
              </a:spcAft>
              <a:buNone/>
            </a:pPr>
            <a:endParaRPr lang="fr-FR" sz="3000" i="1"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fr-FR" sz="3000" i="1" dirty="0">
              <a:latin typeface="Verdana" panose="020B0604030504040204" pitchFamily="34" charset="0"/>
              <a:ea typeface="Verdana" panose="020B0604030504040204" pitchFamily="34" charset="0"/>
              <a:cs typeface="Verdana" panose="020B0604030504040204" pitchFamily="34" charset="0"/>
            </a:endParaRPr>
          </a:p>
          <a:p>
            <a:endParaRPr lang="fr-FR" dirty="0">
              <a:latin typeface="Verdana" panose="020B0604030504040204" pitchFamily="34" charset="0"/>
              <a:ea typeface="Verdana" panose="020B0604030504040204" pitchFamily="34" charset="0"/>
              <a:cs typeface="Verdana" panose="020B0604030504040204" pitchFamily="34" charset="0"/>
            </a:endParaRPr>
          </a:p>
        </p:txBody>
      </p:sp>
      <p:sp>
        <p:nvSpPr>
          <p:cNvPr id="7" name="Rectangle 6">
            <a:extLst>
              <a:ext uri="{FF2B5EF4-FFF2-40B4-BE49-F238E27FC236}">
                <a16:creationId xmlns:a16="http://schemas.microsoft.com/office/drawing/2014/main" id="{BB725DEF-D112-48EC-BFEF-ED91797D966C}"/>
              </a:ext>
            </a:extLst>
          </p:cNvPr>
          <p:cNvSpPr/>
          <p:nvPr/>
        </p:nvSpPr>
        <p:spPr>
          <a:xfrm>
            <a:off x="0" y="0"/>
            <a:ext cx="9144000" cy="545123"/>
          </a:xfrm>
          <a:prstGeom prst="rect">
            <a:avLst/>
          </a:prstGeom>
          <a:solidFill>
            <a:schemeClr val="accent5">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fr-FR"/>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fontAlgn="auto">
              <a:spcBef>
                <a:spcPts val="0"/>
              </a:spcBef>
              <a:spcAft>
                <a:spcPts val="0"/>
              </a:spcAft>
              <a:defRPr/>
            </a:pPr>
            <a:r>
              <a:rPr lang="fr-FR" sz="2800" dirty="0">
                <a:latin typeface="Verdana" panose="020B0604030504040204" pitchFamily="34" charset="0"/>
                <a:ea typeface="Verdana" panose="020B0604030504040204" pitchFamily="34" charset="0"/>
                <a:cs typeface="Verdana" panose="020B0604030504040204" pitchFamily="34" charset="0"/>
              </a:rPr>
              <a:t>En guise de préambule…</a:t>
            </a:r>
          </a:p>
        </p:txBody>
      </p:sp>
    </p:spTree>
    <p:extLst>
      <p:ext uri="{BB962C8B-B14F-4D97-AF65-F5344CB8AC3E}">
        <p14:creationId xmlns:p14="http://schemas.microsoft.com/office/powerpoint/2010/main" val="1970962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2561"/>
            <a:ext cx="8961120" cy="1143000"/>
          </a:xfrm>
        </p:spPr>
        <p:txBody>
          <a:bodyPr/>
          <a:lstStyle/>
          <a:p>
            <a:r>
              <a:rPr lang="fr-FR" sz="3200" dirty="0">
                <a:latin typeface="Verdana" panose="020B0604030504040204" pitchFamily="34" charset="0"/>
                <a:ea typeface="Verdana" panose="020B0604030504040204" pitchFamily="34" charset="0"/>
                <a:cs typeface="Verdana" panose="020B0604030504040204" pitchFamily="34" charset="0"/>
              </a:rPr>
              <a:t> </a:t>
            </a:r>
          </a:p>
        </p:txBody>
      </p:sp>
      <p:sp>
        <p:nvSpPr>
          <p:cNvPr id="4" name="Espace réservé du numéro de diapositive 3"/>
          <p:cNvSpPr>
            <a:spLocks noGrp="1"/>
          </p:cNvSpPr>
          <p:nvPr>
            <p:ph type="sldNum" sz="quarter" idx="10"/>
          </p:nvPr>
        </p:nvSpPr>
        <p:spPr>
          <a:xfrm>
            <a:off x="7096128" y="5907083"/>
            <a:ext cx="2133600" cy="365125"/>
          </a:xfrm>
        </p:spPr>
        <p:txBody>
          <a:bodyPr/>
          <a:lstStyle/>
          <a:p>
            <a:pPr>
              <a:defRPr/>
            </a:pPr>
            <a:fld id="{26733942-76D6-419F-8C0D-935CC36AF363}" type="slidenum">
              <a:rPr lang="fr-FR" sz="1400" smtClean="0">
                <a:solidFill>
                  <a:srgbClr val="31859C"/>
                </a:solidFill>
              </a:rPr>
              <a:pPr>
                <a:defRPr/>
              </a:pPr>
              <a:t>5</a:t>
            </a:fld>
            <a:endParaRPr lang="fr-FR" sz="1400" dirty="0">
              <a:solidFill>
                <a:srgbClr val="31859C"/>
              </a:solidFill>
            </a:endParaRPr>
          </a:p>
        </p:txBody>
      </p:sp>
      <p:sp>
        <p:nvSpPr>
          <p:cNvPr id="5" name="Rectangle 4"/>
          <p:cNvSpPr/>
          <p:nvPr/>
        </p:nvSpPr>
        <p:spPr>
          <a:xfrm>
            <a:off x="0" y="0"/>
            <a:ext cx="9144000" cy="545123"/>
          </a:xfrm>
          <a:prstGeom prst="rect">
            <a:avLst/>
          </a:prstGeom>
          <a:solidFill>
            <a:schemeClr val="accent5">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fr-FR"/>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fontAlgn="auto">
              <a:spcBef>
                <a:spcPts val="0"/>
              </a:spcBef>
              <a:spcAft>
                <a:spcPts val="0"/>
              </a:spcAft>
              <a:defRPr/>
            </a:pPr>
            <a:r>
              <a:rPr lang="fr-FR" sz="2800" dirty="0">
                <a:latin typeface="Verdana" panose="020B0604030504040204" pitchFamily="34" charset="0"/>
                <a:ea typeface="Verdana" panose="020B0604030504040204" pitchFamily="34" charset="0"/>
                <a:cs typeface="Verdana" panose="020B0604030504040204" pitchFamily="34" charset="0"/>
              </a:rPr>
              <a:t>Pour se connaitre… </a:t>
            </a:r>
          </a:p>
        </p:txBody>
      </p:sp>
      <p:cxnSp>
        <p:nvCxnSpPr>
          <p:cNvPr id="7" name="Connecteur droit avec flèche 6">
            <a:extLst>
              <a:ext uri="{FF2B5EF4-FFF2-40B4-BE49-F238E27FC236}">
                <a16:creationId xmlns:a16="http://schemas.microsoft.com/office/drawing/2014/main" id="{E75A58BA-D817-4DA2-B1C5-2DA67D0C2CD5}"/>
              </a:ext>
            </a:extLst>
          </p:cNvPr>
          <p:cNvCxnSpPr>
            <a:cxnSpLocks/>
          </p:cNvCxnSpPr>
          <p:nvPr/>
        </p:nvCxnSpPr>
        <p:spPr>
          <a:xfrm flipV="1">
            <a:off x="4438276" y="1475056"/>
            <a:ext cx="0" cy="4032449"/>
          </a:xfrm>
          <a:prstGeom prst="straightConnector1">
            <a:avLst/>
          </a:prstGeom>
          <a:ln w="57150">
            <a:solidFill>
              <a:srgbClr val="31859C"/>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 name="Connecteur droit avec flèche 7">
            <a:extLst>
              <a:ext uri="{FF2B5EF4-FFF2-40B4-BE49-F238E27FC236}">
                <a16:creationId xmlns:a16="http://schemas.microsoft.com/office/drawing/2014/main" id="{7852A97E-85FE-49CB-9596-59176478E4C1}"/>
              </a:ext>
            </a:extLst>
          </p:cNvPr>
          <p:cNvCxnSpPr>
            <a:cxnSpLocks/>
          </p:cNvCxnSpPr>
          <p:nvPr/>
        </p:nvCxnSpPr>
        <p:spPr>
          <a:xfrm rot="5400000" flipV="1">
            <a:off x="4438277" y="1115005"/>
            <a:ext cx="0" cy="4464521"/>
          </a:xfrm>
          <a:prstGeom prst="straightConnector1">
            <a:avLst/>
          </a:prstGeom>
          <a:ln w="57150">
            <a:solidFill>
              <a:srgbClr val="31859C"/>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 name="ZoneTexte 8">
            <a:extLst>
              <a:ext uri="{FF2B5EF4-FFF2-40B4-BE49-F238E27FC236}">
                <a16:creationId xmlns:a16="http://schemas.microsoft.com/office/drawing/2014/main" id="{E2FC2E54-4C11-42D6-AA10-8EB22A5567FF}"/>
              </a:ext>
            </a:extLst>
          </p:cNvPr>
          <p:cNvSpPr txBox="1"/>
          <p:nvPr/>
        </p:nvSpPr>
        <p:spPr>
          <a:xfrm>
            <a:off x="2811209" y="707674"/>
            <a:ext cx="3251210" cy="830997"/>
          </a:xfrm>
          <a:prstGeom prst="rect">
            <a:avLst/>
          </a:prstGeom>
          <a:noFill/>
        </p:spPr>
        <p:txBody>
          <a:bodyPr wrap="none" rtlCol="0">
            <a:spAutoFit/>
          </a:bodyPr>
          <a:lstStyle/>
          <a:p>
            <a:pPr algn="ctr"/>
            <a:r>
              <a:rPr lang="fr-FR" sz="1600" dirty="0">
                <a:solidFill>
                  <a:srgbClr val="31859C"/>
                </a:solidFill>
              </a:rPr>
              <a:t>Je </a:t>
            </a:r>
            <a:r>
              <a:rPr lang="fr-FR" sz="1600" b="1" dirty="0">
                <a:solidFill>
                  <a:srgbClr val="31859C"/>
                </a:solidFill>
              </a:rPr>
              <a:t>me sens compétent </a:t>
            </a:r>
          </a:p>
          <a:p>
            <a:pPr algn="ctr"/>
            <a:r>
              <a:rPr lang="fr-FR" sz="1600" dirty="0">
                <a:solidFill>
                  <a:srgbClr val="31859C"/>
                </a:solidFill>
              </a:rPr>
              <a:t>pour travailler avec mon collègue </a:t>
            </a:r>
          </a:p>
          <a:p>
            <a:pPr algn="ctr"/>
            <a:r>
              <a:rPr lang="fr-FR" sz="1600" dirty="0">
                <a:solidFill>
                  <a:srgbClr val="31859C"/>
                </a:solidFill>
              </a:rPr>
              <a:t>de sciences/philosophie</a:t>
            </a:r>
          </a:p>
        </p:txBody>
      </p:sp>
      <p:sp>
        <p:nvSpPr>
          <p:cNvPr id="10" name="ZoneTexte 9">
            <a:extLst>
              <a:ext uri="{FF2B5EF4-FFF2-40B4-BE49-F238E27FC236}">
                <a16:creationId xmlns:a16="http://schemas.microsoft.com/office/drawing/2014/main" id="{E2BA381C-ADC0-45C6-B707-B7163BC125CE}"/>
              </a:ext>
            </a:extLst>
          </p:cNvPr>
          <p:cNvSpPr txBox="1"/>
          <p:nvPr/>
        </p:nvSpPr>
        <p:spPr>
          <a:xfrm>
            <a:off x="2811209" y="5507505"/>
            <a:ext cx="3251211" cy="1077218"/>
          </a:xfrm>
          <a:prstGeom prst="rect">
            <a:avLst/>
          </a:prstGeom>
          <a:noFill/>
        </p:spPr>
        <p:txBody>
          <a:bodyPr wrap="none" rtlCol="0">
            <a:spAutoFit/>
          </a:bodyPr>
          <a:lstStyle/>
          <a:p>
            <a:pPr algn="ctr"/>
            <a:r>
              <a:rPr lang="fr-FR" sz="1600" dirty="0">
                <a:solidFill>
                  <a:srgbClr val="31859C"/>
                </a:solidFill>
              </a:rPr>
              <a:t>Je </a:t>
            </a:r>
            <a:r>
              <a:rPr lang="fr-FR" sz="1600" b="1" dirty="0">
                <a:solidFill>
                  <a:srgbClr val="31859C"/>
                </a:solidFill>
              </a:rPr>
              <a:t>ne me sens pas compétent </a:t>
            </a:r>
          </a:p>
          <a:p>
            <a:pPr algn="ctr"/>
            <a:r>
              <a:rPr lang="fr-FR" sz="1600" dirty="0">
                <a:solidFill>
                  <a:srgbClr val="31859C"/>
                </a:solidFill>
              </a:rPr>
              <a:t>pour travailler avec mon collègue </a:t>
            </a:r>
          </a:p>
          <a:p>
            <a:pPr algn="ctr"/>
            <a:r>
              <a:rPr lang="fr-FR" sz="1600" dirty="0">
                <a:solidFill>
                  <a:srgbClr val="31859C"/>
                </a:solidFill>
              </a:rPr>
              <a:t>de sciences/philosophie</a:t>
            </a:r>
            <a:br>
              <a:rPr lang="fr-FR" sz="1600" dirty="0">
                <a:solidFill>
                  <a:srgbClr val="31859C"/>
                </a:solidFill>
              </a:rPr>
            </a:br>
            <a:endParaRPr lang="fr-FR" sz="1600" dirty="0">
              <a:solidFill>
                <a:srgbClr val="31859C"/>
              </a:solidFill>
            </a:endParaRPr>
          </a:p>
        </p:txBody>
      </p:sp>
      <p:sp>
        <p:nvSpPr>
          <p:cNvPr id="11" name="ZoneTexte 10">
            <a:extLst>
              <a:ext uri="{FF2B5EF4-FFF2-40B4-BE49-F238E27FC236}">
                <a16:creationId xmlns:a16="http://schemas.microsoft.com/office/drawing/2014/main" id="{03FDEB7E-CFBF-4A78-A795-FB4AB4C64122}"/>
              </a:ext>
            </a:extLst>
          </p:cNvPr>
          <p:cNvSpPr txBox="1"/>
          <p:nvPr/>
        </p:nvSpPr>
        <p:spPr>
          <a:xfrm>
            <a:off x="1073" y="2985867"/>
            <a:ext cx="2358339" cy="830997"/>
          </a:xfrm>
          <a:prstGeom prst="rect">
            <a:avLst/>
          </a:prstGeom>
          <a:noFill/>
        </p:spPr>
        <p:txBody>
          <a:bodyPr wrap="none" rtlCol="0">
            <a:spAutoFit/>
          </a:bodyPr>
          <a:lstStyle/>
          <a:p>
            <a:pPr algn="ctr"/>
            <a:r>
              <a:rPr lang="fr-FR" sz="1600" b="1" dirty="0">
                <a:solidFill>
                  <a:srgbClr val="31859C"/>
                </a:solidFill>
              </a:rPr>
              <a:t>Je n’échange jamais</a:t>
            </a:r>
            <a:br>
              <a:rPr lang="fr-FR" sz="1600" dirty="0">
                <a:solidFill>
                  <a:srgbClr val="31859C"/>
                </a:solidFill>
              </a:rPr>
            </a:br>
            <a:r>
              <a:rPr lang="fr-FR" sz="1600" dirty="0">
                <a:solidFill>
                  <a:srgbClr val="31859C"/>
                </a:solidFill>
              </a:rPr>
              <a:t>avec mes collègues</a:t>
            </a:r>
            <a:br>
              <a:rPr lang="fr-FR" sz="1600" dirty="0">
                <a:solidFill>
                  <a:srgbClr val="31859C"/>
                </a:solidFill>
              </a:rPr>
            </a:br>
            <a:r>
              <a:rPr lang="fr-FR" sz="1600" dirty="0">
                <a:solidFill>
                  <a:srgbClr val="31859C"/>
                </a:solidFill>
              </a:rPr>
              <a:t>de sciences/philosophie</a:t>
            </a:r>
          </a:p>
        </p:txBody>
      </p:sp>
      <p:sp>
        <p:nvSpPr>
          <p:cNvPr id="13" name="ZoneTexte 12">
            <a:extLst>
              <a:ext uri="{FF2B5EF4-FFF2-40B4-BE49-F238E27FC236}">
                <a16:creationId xmlns:a16="http://schemas.microsoft.com/office/drawing/2014/main" id="{B24A078C-ADA4-4C9A-8563-462173FA2C91}"/>
              </a:ext>
            </a:extLst>
          </p:cNvPr>
          <p:cNvSpPr txBox="1"/>
          <p:nvPr/>
        </p:nvSpPr>
        <p:spPr>
          <a:xfrm>
            <a:off x="6610045" y="2985867"/>
            <a:ext cx="2521844" cy="830997"/>
          </a:xfrm>
          <a:prstGeom prst="rect">
            <a:avLst/>
          </a:prstGeom>
          <a:noFill/>
        </p:spPr>
        <p:txBody>
          <a:bodyPr wrap="none" rtlCol="0">
            <a:spAutoFit/>
          </a:bodyPr>
          <a:lstStyle/>
          <a:p>
            <a:pPr algn="ctr"/>
            <a:r>
              <a:rPr lang="fr-FR" sz="1600" b="1" dirty="0">
                <a:solidFill>
                  <a:srgbClr val="31859C"/>
                </a:solidFill>
              </a:rPr>
              <a:t>J’échange très souvent </a:t>
            </a:r>
          </a:p>
          <a:p>
            <a:pPr algn="ctr"/>
            <a:r>
              <a:rPr lang="fr-FR" sz="1600" dirty="0">
                <a:solidFill>
                  <a:srgbClr val="31859C"/>
                </a:solidFill>
              </a:rPr>
              <a:t>avec mes collègues</a:t>
            </a:r>
            <a:br>
              <a:rPr lang="fr-FR" sz="1600" dirty="0">
                <a:solidFill>
                  <a:srgbClr val="31859C"/>
                </a:solidFill>
              </a:rPr>
            </a:br>
            <a:r>
              <a:rPr lang="fr-FR" sz="1600" dirty="0">
                <a:solidFill>
                  <a:srgbClr val="31859C"/>
                </a:solidFill>
              </a:rPr>
              <a:t>de sciences/philosophie</a:t>
            </a:r>
          </a:p>
        </p:txBody>
      </p:sp>
    </p:spTree>
    <p:extLst>
      <p:ext uri="{BB962C8B-B14F-4D97-AF65-F5344CB8AC3E}">
        <p14:creationId xmlns:p14="http://schemas.microsoft.com/office/powerpoint/2010/main" val="3101899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0"/>
          </p:nvPr>
        </p:nvSpPr>
        <p:spPr/>
        <p:txBody>
          <a:bodyPr/>
          <a:lstStyle/>
          <a:p>
            <a:pPr>
              <a:defRPr/>
            </a:pPr>
            <a:fld id="{26733942-76D6-419F-8C0D-935CC36AF363}" type="slidenum">
              <a:rPr lang="fr-FR" smtClean="0"/>
              <a:pPr>
                <a:defRPr/>
              </a:pPr>
              <a:t>6</a:t>
            </a:fld>
            <a:endParaRPr lang="fr-FR" dirty="0"/>
          </a:p>
        </p:txBody>
      </p:sp>
      <p:sp>
        <p:nvSpPr>
          <p:cNvPr id="5" name="Rectangle 4"/>
          <p:cNvSpPr/>
          <p:nvPr/>
        </p:nvSpPr>
        <p:spPr>
          <a:xfrm>
            <a:off x="0" y="0"/>
            <a:ext cx="9144000" cy="545123"/>
          </a:xfrm>
          <a:prstGeom prst="rect">
            <a:avLst/>
          </a:prstGeom>
          <a:solidFill>
            <a:schemeClr val="accent5">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fr-FR"/>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fontAlgn="auto">
              <a:spcBef>
                <a:spcPts val="0"/>
              </a:spcBef>
              <a:spcAft>
                <a:spcPts val="0"/>
              </a:spcAft>
              <a:defRPr/>
            </a:pPr>
            <a:r>
              <a:rPr lang="fr-FR" sz="2800" dirty="0">
                <a:latin typeface="Verdana" panose="020B0604030504040204" pitchFamily="34" charset="0"/>
                <a:ea typeface="Verdana" panose="020B0604030504040204" pitchFamily="34" charset="0"/>
                <a:cs typeface="Verdana" panose="020B0604030504040204" pitchFamily="34" charset="0"/>
              </a:rPr>
              <a:t>Pour </a:t>
            </a:r>
            <a:r>
              <a:rPr lang="fr-FR" sz="2800">
                <a:latin typeface="Verdana" panose="020B0604030504040204" pitchFamily="34" charset="0"/>
                <a:ea typeface="Verdana" panose="020B0604030504040204" pitchFamily="34" charset="0"/>
                <a:cs typeface="Verdana" panose="020B0604030504040204" pitchFamily="34" charset="0"/>
              </a:rPr>
              <a:t>se connaitre…</a:t>
            </a:r>
            <a:endParaRPr lang="fr-FR" sz="2800" dirty="0">
              <a:latin typeface="Verdana" panose="020B0604030504040204" pitchFamily="34" charset="0"/>
              <a:ea typeface="Verdana" panose="020B0604030504040204" pitchFamily="34" charset="0"/>
              <a:cs typeface="Verdana" panose="020B0604030504040204" pitchFamily="34" charset="0"/>
            </a:endParaRPr>
          </a:p>
        </p:txBody>
      </p:sp>
      <p:sp>
        <p:nvSpPr>
          <p:cNvPr id="7" name="Rectangle 6">
            <a:extLst>
              <a:ext uri="{FF2B5EF4-FFF2-40B4-BE49-F238E27FC236}">
                <a16:creationId xmlns:a16="http://schemas.microsoft.com/office/drawing/2014/main" id="{030D9999-6B31-42FB-8C2F-8B4A370FCBE0}"/>
              </a:ext>
            </a:extLst>
          </p:cNvPr>
          <p:cNvSpPr/>
          <p:nvPr/>
        </p:nvSpPr>
        <p:spPr>
          <a:xfrm>
            <a:off x="3288530" y="2365835"/>
            <a:ext cx="2604607" cy="2604607"/>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a:solidFill>
                  <a:schemeClr val="tx1"/>
                </a:solidFill>
              </a:rPr>
              <a:t>Un point commun </a:t>
            </a:r>
          </a:p>
          <a:p>
            <a:pPr algn="ctr"/>
            <a:r>
              <a:rPr lang="fr-FR" sz="2400" dirty="0">
                <a:solidFill>
                  <a:schemeClr val="tx1"/>
                </a:solidFill>
              </a:rPr>
              <a:t>aux deux disciplines</a:t>
            </a:r>
          </a:p>
        </p:txBody>
      </p:sp>
      <p:sp>
        <p:nvSpPr>
          <p:cNvPr id="8" name="Rectangle 7">
            <a:extLst>
              <a:ext uri="{FF2B5EF4-FFF2-40B4-BE49-F238E27FC236}">
                <a16:creationId xmlns:a16="http://schemas.microsoft.com/office/drawing/2014/main" id="{791724C4-CF42-4D13-9467-01B81A78C219}"/>
              </a:ext>
            </a:extLst>
          </p:cNvPr>
          <p:cNvSpPr/>
          <p:nvPr/>
        </p:nvSpPr>
        <p:spPr>
          <a:xfrm>
            <a:off x="357130" y="3187811"/>
            <a:ext cx="2604607" cy="960653"/>
          </a:xfrm>
          <a:prstGeom prst="rect">
            <a:avLst/>
          </a:prstGeom>
          <a:solidFill>
            <a:srgbClr val="FF6B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Un mot que j’associe à la philosophie / </a:t>
            </a:r>
            <a:br>
              <a:rPr lang="fr-FR" dirty="0">
                <a:solidFill>
                  <a:schemeClr val="tx1"/>
                </a:solidFill>
              </a:rPr>
            </a:br>
            <a:r>
              <a:rPr lang="fr-FR" dirty="0">
                <a:solidFill>
                  <a:schemeClr val="tx1"/>
                </a:solidFill>
              </a:rPr>
              <a:t>à la physique</a:t>
            </a:r>
          </a:p>
        </p:txBody>
      </p:sp>
      <p:sp>
        <p:nvSpPr>
          <p:cNvPr id="9" name="Rectangle 8">
            <a:extLst>
              <a:ext uri="{FF2B5EF4-FFF2-40B4-BE49-F238E27FC236}">
                <a16:creationId xmlns:a16="http://schemas.microsoft.com/office/drawing/2014/main" id="{B06571C1-0B25-4C21-898C-7BDE5C9E415C}"/>
              </a:ext>
            </a:extLst>
          </p:cNvPr>
          <p:cNvSpPr/>
          <p:nvPr/>
        </p:nvSpPr>
        <p:spPr>
          <a:xfrm>
            <a:off x="6219930" y="2343145"/>
            <a:ext cx="2566940" cy="2566940"/>
          </a:xfrm>
          <a:prstGeom prst="rect">
            <a:avLst/>
          </a:prstGeom>
          <a:solidFill>
            <a:srgbClr val="32EE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a:solidFill>
                  <a:schemeClr val="tx1"/>
                </a:solidFill>
              </a:rPr>
              <a:t>Pourquoi je me suis inscrit </a:t>
            </a:r>
          </a:p>
        </p:txBody>
      </p:sp>
    </p:spTree>
    <p:extLst>
      <p:ext uri="{BB962C8B-B14F-4D97-AF65-F5344CB8AC3E}">
        <p14:creationId xmlns:p14="http://schemas.microsoft.com/office/powerpoint/2010/main" val="4178192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20688"/>
            <a:ext cx="8147248" cy="4525963"/>
          </a:xfrm>
        </p:spPr>
        <p:txBody>
          <a:bodyPr>
            <a:normAutofit/>
          </a:bodyPr>
          <a:lstStyle/>
          <a:p>
            <a:pPr marL="0" indent="0">
              <a:buNone/>
            </a:pPr>
            <a:r>
              <a:rPr lang="fr-FR" sz="2800" dirty="0">
                <a:solidFill>
                  <a:srgbClr val="31859C"/>
                </a:solidFill>
              </a:rPr>
              <a:t>En physique-chimie</a:t>
            </a:r>
            <a:r>
              <a:rPr lang="fr-FR" sz="2800" dirty="0"/>
              <a:t>, des prescriptions institutionnelles qui visent à faire construire des </a:t>
            </a:r>
            <a:r>
              <a:rPr lang="fr-FR" sz="2800" i="1" dirty="0"/>
              <a:t>outils</a:t>
            </a:r>
            <a:r>
              <a:rPr lang="fr-FR" sz="2800" dirty="0"/>
              <a:t> de réflexivité sur les démarches.</a:t>
            </a:r>
          </a:p>
          <a:p>
            <a:endParaRPr lang="fr-FR" dirty="0"/>
          </a:p>
        </p:txBody>
      </p:sp>
      <p:sp>
        <p:nvSpPr>
          <p:cNvPr id="4" name="Espace réservé du numéro de diapositive 3"/>
          <p:cNvSpPr>
            <a:spLocks noGrp="1"/>
          </p:cNvSpPr>
          <p:nvPr>
            <p:ph type="sldNum" sz="quarter" idx="12"/>
          </p:nvPr>
        </p:nvSpPr>
        <p:spPr>
          <a:xfrm>
            <a:off x="8604448" y="6597352"/>
            <a:ext cx="539552" cy="260648"/>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F4668DC-857F-487D-BFFA-8C0CA5037977}" type="slidenum">
              <a:rPr lang="fr-BE" smtClean="0"/>
              <a:pPr/>
              <a:t>7</a:t>
            </a:fld>
            <a:endParaRPr lang="fr-BE"/>
          </a:p>
        </p:txBody>
      </p:sp>
      <p:sp>
        <p:nvSpPr>
          <p:cNvPr id="6" name="Rectangle 3"/>
          <p:cNvSpPr txBox="1">
            <a:spLocks noChangeArrowheads="1"/>
          </p:cNvSpPr>
          <p:nvPr/>
        </p:nvSpPr>
        <p:spPr>
          <a:xfrm>
            <a:off x="457200" y="1995824"/>
            <a:ext cx="5040560" cy="3744416"/>
          </a:xfrm>
          <a:prstGeom prst="rect">
            <a:avLst/>
          </a:prstGeom>
          <a:noFill/>
          <a:extLst>
            <a:ext uri="{909E8E84-426E-40DD-AFC4-6F175D3DCCD1}">
              <a14:hiddenFill xmlns:a14="http://schemas.microsoft.com/office/drawing/2010/main">
                <a:solidFill>
                  <a:srgbClr val="3104D6"/>
                </a:solidFill>
              </a14:hiddenFill>
            </a:ext>
          </a:extLst>
        </p:spPr>
        <p:txBody>
          <a:bodyPr vert="horz" lIns="91440" tIns="45720" rIns="91440" bIns="45720" rtlCol="0">
            <a:no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altLang="fr-FR" sz="2000" b="1" i="0" u="none" strike="noStrike" kern="1200" cap="none" spc="0" normalizeH="0" baseline="0" noProof="0" dirty="0">
                <a:ln>
                  <a:noFill/>
                </a:ln>
                <a:solidFill>
                  <a:schemeClr val="tx1"/>
                </a:solidFill>
                <a:effectLst/>
                <a:uLnTx/>
                <a:uFillTx/>
                <a:latin typeface="+mn-lt"/>
                <a:ea typeface="+mn-ea"/>
                <a:cs typeface="+mn-cs"/>
              </a:rPr>
              <a:t>Au collège : </a:t>
            </a:r>
          </a:p>
          <a:p>
            <a:pPr marL="342900" marR="0" lvl="0" indent="-342900"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fr-FR" altLang="fr-FR" sz="2000" b="0" i="0" u="none" strike="noStrike" kern="1200" cap="none" spc="0" normalizeH="0" baseline="0" noProof="0" dirty="0">
                <a:ln>
                  <a:noFill/>
                </a:ln>
                <a:solidFill>
                  <a:srgbClr val="000000"/>
                </a:solidFill>
                <a:effectLst/>
                <a:uLnTx/>
                <a:uFillTx/>
                <a:latin typeface="+mn-lt"/>
                <a:ea typeface="+mn-ea"/>
                <a:cs typeface="+mn-cs"/>
              </a:rPr>
              <a:t>Rechercher, extraire et organiser l’information utile</a:t>
            </a:r>
          </a:p>
          <a:p>
            <a:pPr marL="342900" marR="0" lvl="0" indent="-342900"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fr-FR" altLang="fr-FR" sz="2000" b="0" i="0" u="none" strike="noStrike" kern="1200" cap="none" spc="0" normalizeH="0" baseline="0" noProof="0" dirty="0">
                <a:ln>
                  <a:noFill/>
                </a:ln>
                <a:solidFill>
                  <a:srgbClr val="000000"/>
                </a:solidFill>
                <a:effectLst/>
                <a:uLnTx/>
                <a:uFillTx/>
                <a:latin typeface="+mn-lt"/>
                <a:ea typeface="+mn-ea"/>
                <a:cs typeface="+mn-cs"/>
              </a:rPr>
              <a:t> Réaliser, manipuler, mesurer, calculer, appliquer des consignes</a:t>
            </a:r>
          </a:p>
          <a:p>
            <a:pPr marL="342900" marR="0" lvl="0" indent="-342900"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fr-FR" altLang="fr-FR" sz="2000" b="0" i="0" u="none" strike="noStrike" kern="1200" cap="none" spc="0" normalizeH="0" baseline="0" noProof="0" dirty="0">
                <a:ln>
                  <a:noFill/>
                </a:ln>
                <a:solidFill>
                  <a:srgbClr val="000000"/>
                </a:solidFill>
                <a:effectLst/>
                <a:uLnTx/>
                <a:uFillTx/>
                <a:latin typeface="+mn-lt"/>
                <a:ea typeface="+mn-ea"/>
                <a:cs typeface="+mn-cs"/>
              </a:rPr>
              <a:t> Raisonner, argumenter, pratiquer une démarche expérimentale ou technologique, démontrer</a:t>
            </a:r>
          </a:p>
          <a:p>
            <a:pPr marL="342900" marR="0" lvl="0" indent="-342900"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fr-FR" altLang="fr-FR" sz="2000" b="0" i="0" u="none" strike="noStrike" kern="1200" cap="none" spc="0" normalizeH="0" baseline="0" noProof="0" dirty="0">
                <a:ln>
                  <a:noFill/>
                </a:ln>
                <a:solidFill>
                  <a:srgbClr val="000000"/>
                </a:solidFill>
                <a:effectLst/>
                <a:uLnTx/>
                <a:uFillTx/>
                <a:latin typeface="+mn-lt"/>
                <a:ea typeface="+mn-ea"/>
                <a:cs typeface="+mn-cs"/>
              </a:rPr>
              <a:t> Présenter la démarche suivie, les résultats obtenus, communiquer à l’aide d’un langage adapté</a:t>
            </a:r>
          </a:p>
        </p:txBody>
      </p:sp>
      <p:sp>
        <p:nvSpPr>
          <p:cNvPr id="8" name="Rectangle 3"/>
          <p:cNvSpPr txBox="1">
            <a:spLocks noChangeArrowheads="1"/>
          </p:cNvSpPr>
          <p:nvPr/>
        </p:nvSpPr>
        <p:spPr>
          <a:xfrm>
            <a:off x="5651944" y="1995824"/>
            <a:ext cx="3034856" cy="4295553"/>
          </a:xfrm>
          <a:prstGeom prst="rect">
            <a:avLst/>
          </a:prstGeom>
          <a:noFill/>
          <a:extLst>
            <a:ext uri="{909E8E84-426E-40DD-AFC4-6F175D3DCCD1}">
              <a14:hiddenFill xmlns:a14="http://schemas.microsoft.com/office/drawing/2010/main">
                <a:solidFill>
                  <a:srgbClr val="3104D6"/>
                </a:solidFill>
              </a14:hiddenFill>
            </a:ext>
          </a:extLst>
        </p:spPr>
        <p:txBody>
          <a:bodyPr>
            <a:no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altLang="fr-FR" sz="1600" b="0" i="0" u="none" strike="noStrike" kern="1200" cap="none" spc="0" normalizeH="0" baseline="0" noProof="0" dirty="0">
                <a:ln>
                  <a:noFill/>
                </a:ln>
                <a:solidFill>
                  <a:schemeClr val="bg1"/>
                </a:solidFill>
                <a:effectLst/>
                <a:uLnTx/>
                <a:uFillTx/>
                <a:latin typeface="+mn-lt"/>
                <a:ea typeface="+mn-ea"/>
                <a:cs typeface="+mn-cs"/>
              </a:rPr>
              <a:t> </a:t>
            </a:r>
            <a:r>
              <a:rPr kumimoji="0" lang="fr-FR" altLang="fr-FR" sz="2000" b="1" i="0" u="none" strike="noStrike" kern="1200" cap="none" spc="0" normalizeH="0" baseline="0" noProof="0" dirty="0">
                <a:ln>
                  <a:noFill/>
                </a:ln>
                <a:solidFill>
                  <a:schemeClr val="tx1"/>
                </a:solidFill>
                <a:effectLst/>
                <a:uLnTx/>
                <a:uFillTx/>
                <a:latin typeface="+mn-lt"/>
                <a:ea typeface="+mn-ea"/>
                <a:cs typeface="+mn-cs"/>
              </a:rPr>
              <a:t>Au lycée :</a:t>
            </a:r>
            <a:endParaRPr kumimoji="0" lang="fr-FR" altLang="fr-FR" sz="2000" b="0" i="0" u="none" strike="noStrike" kern="1200" cap="none" spc="0" normalizeH="0" baseline="0" noProof="0" dirty="0">
              <a:ln>
                <a:noFill/>
              </a:ln>
              <a:solidFill>
                <a:srgbClr val="000000"/>
              </a:solidFill>
              <a:effectLst/>
              <a:uLnTx/>
              <a:uFillTx/>
              <a:latin typeface="+mn-lt"/>
              <a:ea typeface="+mn-ea"/>
              <a:cs typeface="+mn-cs"/>
            </a:endParaRPr>
          </a:p>
          <a:p>
            <a:pPr marL="342900" marR="0" lvl="0" indent="-342900" algn="l" defTabSz="914400" rtl="0" eaLnBrk="1" fontAlgn="auto" latinLnBrk="0" hangingPunct="1">
              <a:lnSpc>
                <a:spcPct val="160000"/>
              </a:lnSpc>
              <a:spcBef>
                <a:spcPct val="20000"/>
              </a:spcBef>
              <a:spcAft>
                <a:spcPts val="0"/>
              </a:spcAft>
              <a:buClrTx/>
              <a:buSzTx/>
              <a:buFont typeface="Wingdings" pitchFamily="2" charset="2"/>
              <a:buChar char="Ø"/>
              <a:tabLst/>
              <a:defRPr/>
            </a:pPr>
            <a:r>
              <a:rPr kumimoji="0" lang="fr-FR" altLang="fr-FR" sz="2000" b="0" i="0" u="none" strike="noStrike" kern="1200" cap="none" spc="0" normalizeH="0" baseline="0" noProof="0" dirty="0">
                <a:ln>
                  <a:noFill/>
                </a:ln>
                <a:solidFill>
                  <a:schemeClr val="tx1"/>
                </a:solidFill>
                <a:effectLst/>
                <a:uLnTx/>
                <a:uFillTx/>
                <a:latin typeface="+mn-lt"/>
                <a:ea typeface="+mn-ea"/>
                <a:cs typeface="+mn-cs"/>
              </a:rPr>
              <a:t>S’approprier</a:t>
            </a:r>
          </a:p>
          <a:p>
            <a:pPr marL="342900" marR="0" lvl="0" indent="-342900" algn="l" defTabSz="914400" rtl="0" eaLnBrk="1" fontAlgn="auto" latinLnBrk="0" hangingPunct="1">
              <a:lnSpc>
                <a:spcPct val="160000"/>
              </a:lnSpc>
              <a:spcBef>
                <a:spcPct val="20000"/>
              </a:spcBef>
              <a:spcAft>
                <a:spcPts val="0"/>
              </a:spcAft>
              <a:buClrTx/>
              <a:buSzTx/>
              <a:buFont typeface="Wingdings" pitchFamily="2" charset="2"/>
              <a:buChar char="Ø"/>
              <a:tabLst/>
              <a:defRPr/>
            </a:pPr>
            <a:r>
              <a:rPr kumimoji="0" lang="fr-FR" altLang="fr-FR" sz="2000" b="0" i="0" u="none" strike="noStrike" kern="1200" cap="none" spc="0" normalizeH="0" baseline="0" noProof="0" dirty="0">
                <a:ln>
                  <a:noFill/>
                </a:ln>
                <a:solidFill>
                  <a:schemeClr val="tx1"/>
                </a:solidFill>
                <a:effectLst/>
                <a:uLnTx/>
                <a:uFillTx/>
                <a:latin typeface="+mn-lt"/>
                <a:ea typeface="+mn-ea"/>
                <a:cs typeface="+mn-cs"/>
              </a:rPr>
              <a:t>Analyser/raisonner</a:t>
            </a:r>
          </a:p>
          <a:p>
            <a:pPr marL="342900" marR="0" lvl="0" indent="-342900" algn="l" defTabSz="914400" rtl="0" eaLnBrk="1" fontAlgn="auto" latinLnBrk="0" hangingPunct="1">
              <a:lnSpc>
                <a:spcPct val="160000"/>
              </a:lnSpc>
              <a:spcBef>
                <a:spcPct val="20000"/>
              </a:spcBef>
              <a:spcAft>
                <a:spcPts val="0"/>
              </a:spcAft>
              <a:buClrTx/>
              <a:buSzTx/>
              <a:buFont typeface="Wingdings" pitchFamily="2" charset="2"/>
              <a:buChar char="Ø"/>
              <a:tabLst/>
              <a:defRPr/>
            </a:pPr>
            <a:r>
              <a:rPr kumimoji="0" lang="fr-FR" altLang="fr-FR" sz="2000" b="0" i="0" u="none" strike="noStrike" kern="1200" cap="none" spc="0" normalizeH="0" baseline="0" noProof="0" dirty="0">
                <a:ln>
                  <a:noFill/>
                </a:ln>
                <a:solidFill>
                  <a:schemeClr val="tx1"/>
                </a:solidFill>
                <a:effectLst/>
                <a:uLnTx/>
                <a:uFillTx/>
                <a:latin typeface="+mn-lt"/>
                <a:ea typeface="+mn-ea"/>
                <a:cs typeface="+mn-cs"/>
              </a:rPr>
              <a:t>Réaliser</a:t>
            </a:r>
          </a:p>
          <a:p>
            <a:pPr marL="342900" marR="0" lvl="0" indent="-342900" algn="l" defTabSz="914400" rtl="0" eaLnBrk="1" fontAlgn="auto" latinLnBrk="0" hangingPunct="1">
              <a:lnSpc>
                <a:spcPct val="160000"/>
              </a:lnSpc>
              <a:spcBef>
                <a:spcPct val="20000"/>
              </a:spcBef>
              <a:spcAft>
                <a:spcPts val="0"/>
              </a:spcAft>
              <a:buClrTx/>
              <a:buSzTx/>
              <a:buFont typeface="Wingdings" pitchFamily="2" charset="2"/>
              <a:buChar char="Ø"/>
              <a:tabLst/>
              <a:defRPr/>
            </a:pPr>
            <a:r>
              <a:rPr kumimoji="0" lang="fr-FR" altLang="fr-FR" sz="2000" b="0" i="0" u="none" strike="noStrike" kern="1200" cap="none" spc="0" normalizeH="0" baseline="0" noProof="0" dirty="0">
                <a:ln>
                  <a:noFill/>
                </a:ln>
                <a:solidFill>
                  <a:schemeClr val="tx1"/>
                </a:solidFill>
                <a:effectLst/>
                <a:uLnTx/>
                <a:uFillTx/>
                <a:latin typeface="+mn-lt"/>
                <a:ea typeface="+mn-ea"/>
                <a:cs typeface="+mn-cs"/>
              </a:rPr>
              <a:t>Valider</a:t>
            </a:r>
          </a:p>
          <a:p>
            <a:pPr marL="342900" marR="0" lvl="0" indent="-342900" algn="l" defTabSz="914400" rtl="0" eaLnBrk="1" fontAlgn="auto" latinLnBrk="0" hangingPunct="1">
              <a:lnSpc>
                <a:spcPct val="160000"/>
              </a:lnSpc>
              <a:spcBef>
                <a:spcPct val="20000"/>
              </a:spcBef>
              <a:spcAft>
                <a:spcPts val="0"/>
              </a:spcAft>
              <a:buClrTx/>
              <a:buSzTx/>
              <a:buFont typeface="Wingdings" pitchFamily="2" charset="2"/>
              <a:buChar char="Ø"/>
              <a:tabLst/>
              <a:defRPr/>
            </a:pPr>
            <a:r>
              <a:rPr kumimoji="0" lang="fr-FR" altLang="fr-FR" sz="2000" b="0" i="0" u="none" strike="noStrike" kern="1200" cap="none" spc="0" normalizeH="0" baseline="0" noProof="0" dirty="0">
                <a:ln>
                  <a:noFill/>
                </a:ln>
                <a:solidFill>
                  <a:schemeClr val="tx1"/>
                </a:solidFill>
                <a:effectLst/>
                <a:uLnTx/>
                <a:uFillTx/>
                <a:latin typeface="+mn-lt"/>
                <a:ea typeface="+mn-ea"/>
                <a:cs typeface="+mn-cs"/>
              </a:rPr>
              <a:t>Communiquer</a:t>
            </a:r>
          </a:p>
          <a:p>
            <a:pPr marL="342900" marR="0" lvl="0" indent="-342900" algn="l" defTabSz="914400" rtl="0" eaLnBrk="1" fontAlgn="auto" latinLnBrk="0" hangingPunct="1">
              <a:lnSpc>
                <a:spcPct val="160000"/>
              </a:lnSpc>
              <a:spcBef>
                <a:spcPct val="20000"/>
              </a:spcBef>
              <a:spcAft>
                <a:spcPts val="0"/>
              </a:spcAft>
              <a:buClrTx/>
              <a:buSzTx/>
              <a:buFont typeface="Wingdings" pitchFamily="2" charset="2"/>
              <a:buChar char="Ø"/>
              <a:tabLst/>
              <a:defRPr/>
            </a:pPr>
            <a:r>
              <a:rPr kumimoji="0" lang="fr-FR" altLang="fr-FR" sz="2000" b="0" i="0" u="none" strike="noStrike" kern="1200" cap="none" spc="0" normalizeH="0" baseline="0" noProof="0" dirty="0">
                <a:ln>
                  <a:noFill/>
                </a:ln>
                <a:solidFill>
                  <a:schemeClr val="tx1"/>
                </a:solidFill>
                <a:effectLst/>
                <a:uLnTx/>
                <a:uFillTx/>
                <a:latin typeface="+mn-lt"/>
                <a:ea typeface="+mn-ea"/>
                <a:cs typeface="+mn-cs"/>
              </a:rPr>
              <a:t>Connaître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fr-FR" altLang="fr-FR" sz="1600" b="0" i="0" u="none" strike="noStrike" kern="1200" cap="none" spc="0" normalizeH="0" baseline="0" noProof="0" dirty="0">
              <a:ln>
                <a:noFill/>
              </a:ln>
              <a:solidFill>
                <a:schemeClr val="bg1"/>
              </a:solidFill>
              <a:effectLst/>
              <a:uLnTx/>
              <a:uFillTx/>
              <a:latin typeface="+mn-lt"/>
              <a:ea typeface="+mn-ea"/>
              <a:cs typeface="+mn-cs"/>
            </a:endParaRPr>
          </a:p>
        </p:txBody>
      </p:sp>
      <p:sp>
        <p:nvSpPr>
          <p:cNvPr id="10" name="Rectangle 9">
            <a:extLst>
              <a:ext uri="{FF2B5EF4-FFF2-40B4-BE49-F238E27FC236}">
                <a16:creationId xmlns:a16="http://schemas.microsoft.com/office/drawing/2014/main" id="{D6BE78D9-8ABE-42D9-AB23-3919BA720D83}"/>
              </a:ext>
            </a:extLst>
          </p:cNvPr>
          <p:cNvSpPr/>
          <p:nvPr/>
        </p:nvSpPr>
        <p:spPr>
          <a:xfrm>
            <a:off x="0" y="0"/>
            <a:ext cx="9144000" cy="545123"/>
          </a:xfrm>
          <a:prstGeom prst="rect">
            <a:avLst/>
          </a:prstGeom>
          <a:solidFill>
            <a:schemeClr val="accent5">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fr-FR"/>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fontAlgn="auto">
              <a:spcBef>
                <a:spcPts val="0"/>
              </a:spcBef>
              <a:spcAft>
                <a:spcPts val="0"/>
              </a:spcAft>
              <a:defRPr/>
            </a:pPr>
            <a:r>
              <a:rPr lang="fr-FR" sz="2800" dirty="0">
                <a:latin typeface="Verdana" panose="020B0604030504040204" pitchFamily="34" charset="0"/>
                <a:ea typeface="Verdana" panose="020B0604030504040204" pitchFamily="34" charset="0"/>
                <a:cs typeface="Verdana" panose="020B0604030504040204" pitchFamily="34" charset="0"/>
              </a:rPr>
              <a:t>Le contexte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199" y="620688"/>
            <a:ext cx="8315325" cy="5976664"/>
          </a:xfrm>
        </p:spPr>
        <p:txBody>
          <a:bodyPr>
            <a:normAutofit/>
          </a:bodyPr>
          <a:lstStyle/>
          <a:p>
            <a:pPr marL="0" indent="0">
              <a:buNone/>
            </a:pPr>
            <a:r>
              <a:rPr lang="fr-FR" sz="2800" dirty="0">
                <a:solidFill>
                  <a:srgbClr val="31859C"/>
                </a:solidFill>
              </a:rPr>
              <a:t>En physique-chimie</a:t>
            </a:r>
            <a:r>
              <a:rPr lang="fr-FR" sz="2800" dirty="0"/>
              <a:t>, dans les nouveaux programme.</a:t>
            </a:r>
          </a:p>
          <a:p>
            <a:pPr marL="0" indent="0">
              <a:buNone/>
            </a:pPr>
            <a:r>
              <a:rPr lang="fr-FR" sz="2000" dirty="0"/>
              <a:t>[le programme] porte l'ambition de permettre aux élèves d’accéder à une bonne compréhension des phénomènes étudiés et de leur faire percevoir la </a:t>
            </a:r>
            <a:r>
              <a:rPr lang="fr-FR" sz="2000" dirty="0">
                <a:solidFill>
                  <a:srgbClr val="31859C"/>
                </a:solidFill>
              </a:rPr>
              <a:t>portée unificatrice et universelle des lois et concepts de la physique-chimie</a:t>
            </a:r>
            <a:r>
              <a:rPr lang="fr-FR" sz="2000" dirty="0"/>
              <a:t>. La </a:t>
            </a:r>
            <a:r>
              <a:rPr lang="fr-FR" sz="2000" dirty="0">
                <a:solidFill>
                  <a:srgbClr val="31859C"/>
                </a:solidFill>
              </a:rPr>
              <a:t>démarche de modélisation </a:t>
            </a:r>
            <a:r>
              <a:rPr lang="fr-FR" sz="2000" dirty="0"/>
              <a:t>occupe une place centrale dans l'activité des physiciens et des chimistes pour établir un lien entre le « monde » des objets, des expériences, des faits et le « monde » des modèles et des théories. Aussi l'enseignement proposé s'attache-t-il à introduire les </a:t>
            </a:r>
            <a:r>
              <a:rPr lang="fr-FR" sz="2000" dirty="0">
                <a:solidFill>
                  <a:srgbClr val="31859C"/>
                </a:solidFill>
              </a:rPr>
              <a:t>principaux éléments constitutifs de cette démarche</a:t>
            </a:r>
            <a:r>
              <a:rPr lang="fr-FR" sz="2000" dirty="0"/>
              <a:t>, tels que : simplifier la situation initiale ; établir des relations entre grandeurs ; choisir un modèle adapté pour expliquer des faits ; </a:t>
            </a:r>
            <a:r>
              <a:rPr lang="fr-FR" sz="2000" dirty="0">
                <a:solidFill>
                  <a:srgbClr val="31859C"/>
                </a:solidFill>
              </a:rPr>
              <a:t>effectuer des prévisions </a:t>
            </a:r>
            <a:r>
              <a:rPr lang="fr-FR" sz="2000" dirty="0"/>
              <a:t>et les </a:t>
            </a:r>
            <a:r>
              <a:rPr lang="fr-FR" sz="2000" dirty="0">
                <a:solidFill>
                  <a:srgbClr val="31859C"/>
                </a:solidFill>
              </a:rPr>
              <a:t>confronter aux faits </a:t>
            </a:r>
            <a:r>
              <a:rPr lang="fr-FR" sz="2000" dirty="0"/>
              <a:t>; recourir à une simulation pour expérimenter sur un modèle ; choisir, concevoir et mettre en œuvre un dispositif expérimental pour tester une loi</a:t>
            </a:r>
            <a:endParaRPr lang="fr-FR" dirty="0"/>
          </a:p>
        </p:txBody>
      </p:sp>
      <p:sp>
        <p:nvSpPr>
          <p:cNvPr id="4" name="Espace réservé du numéro de diapositive 3"/>
          <p:cNvSpPr>
            <a:spLocks noGrp="1"/>
          </p:cNvSpPr>
          <p:nvPr>
            <p:ph type="sldNum" sz="quarter" idx="12"/>
          </p:nvPr>
        </p:nvSpPr>
        <p:spPr>
          <a:xfrm>
            <a:off x="8604448" y="6597352"/>
            <a:ext cx="539552" cy="260648"/>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F4668DC-857F-487D-BFFA-8C0CA5037977}" type="slidenum">
              <a:rPr lang="fr-BE" smtClean="0"/>
              <a:pPr/>
              <a:t>8</a:t>
            </a:fld>
            <a:endParaRPr lang="fr-BE"/>
          </a:p>
        </p:txBody>
      </p:sp>
      <p:sp>
        <p:nvSpPr>
          <p:cNvPr id="10" name="Rectangle 9">
            <a:extLst>
              <a:ext uri="{FF2B5EF4-FFF2-40B4-BE49-F238E27FC236}">
                <a16:creationId xmlns:a16="http://schemas.microsoft.com/office/drawing/2014/main" id="{D6BE78D9-8ABE-42D9-AB23-3919BA720D83}"/>
              </a:ext>
            </a:extLst>
          </p:cNvPr>
          <p:cNvSpPr/>
          <p:nvPr/>
        </p:nvSpPr>
        <p:spPr>
          <a:xfrm>
            <a:off x="0" y="0"/>
            <a:ext cx="9144000" cy="545123"/>
          </a:xfrm>
          <a:prstGeom prst="rect">
            <a:avLst/>
          </a:prstGeom>
          <a:solidFill>
            <a:schemeClr val="accent5">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fr-FR"/>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fontAlgn="auto">
              <a:spcBef>
                <a:spcPts val="0"/>
              </a:spcBef>
              <a:spcAft>
                <a:spcPts val="0"/>
              </a:spcAft>
              <a:defRPr/>
            </a:pPr>
            <a:r>
              <a:rPr lang="fr-FR" sz="2800" dirty="0">
                <a:latin typeface="Verdana" panose="020B0604030504040204" pitchFamily="34" charset="0"/>
                <a:ea typeface="Verdana" panose="020B0604030504040204" pitchFamily="34" charset="0"/>
                <a:cs typeface="Verdana" panose="020B0604030504040204" pitchFamily="34" charset="0"/>
              </a:rPr>
              <a:t>Le contexte</a:t>
            </a:r>
          </a:p>
        </p:txBody>
      </p:sp>
    </p:spTree>
    <p:extLst>
      <p:ext uri="{BB962C8B-B14F-4D97-AF65-F5344CB8AC3E}">
        <p14:creationId xmlns:p14="http://schemas.microsoft.com/office/powerpoint/2010/main" val="16212984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836712"/>
            <a:ext cx="8147248" cy="5564088"/>
          </a:xfrm>
        </p:spPr>
        <p:txBody>
          <a:bodyPr>
            <a:normAutofit fontScale="47500" lnSpcReduction="20000"/>
          </a:bodyPr>
          <a:lstStyle/>
          <a:p>
            <a:pPr marL="0" indent="0">
              <a:buNone/>
            </a:pPr>
            <a:r>
              <a:rPr lang="fr-FR" sz="5900" dirty="0">
                <a:solidFill>
                  <a:srgbClr val="31859C"/>
                </a:solidFill>
              </a:rPr>
              <a:t>En philosophie</a:t>
            </a:r>
            <a:endParaRPr lang="fr-FR" sz="5900" dirty="0"/>
          </a:p>
          <a:p>
            <a:pPr marL="0" indent="0">
              <a:buNone/>
            </a:pPr>
            <a:r>
              <a:rPr lang="fr-FR" sz="4000" i="1" dirty="0"/>
              <a:t>L'enseignement de la philosophie en classes terminales contribue ainsi à former des esprits autonomes, avertis de la complexité du réel et capables de mettre en œuvre une conscience critique du monde contemporain.</a:t>
            </a:r>
          </a:p>
          <a:p>
            <a:pPr marL="0" indent="0">
              <a:buNone/>
            </a:pPr>
            <a:r>
              <a:rPr lang="fr-FR" sz="4000" b="1" dirty="0"/>
              <a:t>Le sujet :</a:t>
            </a:r>
          </a:p>
          <a:p>
            <a:pPr marL="0" indent="0">
              <a:buNone/>
            </a:pPr>
            <a:r>
              <a:rPr lang="fr-FR" sz="4000" dirty="0"/>
              <a:t>L'inconscient L/ES/S</a:t>
            </a:r>
          </a:p>
          <a:p>
            <a:pPr marL="0" indent="0">
              <a:buNone/>
            </a:pPr>
            <a:endParaRPr lang="fr-FR" sz="4000" dirty="0"/>
          </a:p>
          <a:p>
            <a:pPr marL="0" indent="0">
              <a:buNone/>
            </a:pPr>
            <a:r>
              <a:rPr lang="fr-FR" sz="4000" b="1" dirty="0"/>
              <a:t>La culture :</a:t>
            </a:r>
          </a:p>
          <a:p>
            <a:pPr marL="0" indent="0">
              <a:buNone/>
            </a:pPr>
            <a:r>
              <a:rPr lang="fr-FR" sz="4000" dirty="0"/>
              <a:t>Le langage L/ES</a:t>
            </a:r>
          </a:p>
          <a:p>
            <a:pPr marL="0" indent="0">
              <a:buNone/>
            </a:pPr>
            <a:endParaRPr lang="fr-FR" sz="4000" dirty="0"/>
          </a:p>
          <a:p>
            <a:pPr marL="0" indent="0">
              <a:buNone/>
            </a:pPr>
            <a:r>
              <a:rPr lang="fr-FR" sz="4000" b="1" dirty="0"/>
              <a:t>La raison et le réel : </a:t>
            </a:r>
          </a:p>
          <a:p>
            <a:pPr marL="0" indent="0">
              <a:buNone/>
            </a:pPr>
            <a:r>
              <a:rPr lang="fr-FR" sz="4000" dirty="0"/>
              <a:t>Théorie et expérience. L</a:t>
            </a:r>
          </a:p>
          <a:p>
            <a:pPr marL="0" indent="0">
              <a:buNone/>
            </a:pPr>
            <a:r>
              <a:rPr lang="fr-FR" sz="4000" dirty="0"/>
              <a:t>La démonstration. L/ES/S</a:t>
            </a:r>
          </a:p>
          <a:p>
            <a:pPr marL="0" indent="0">
              <a:buNone/>
            </a:pPr>
            <a:r>
              <a:rPr lang="fr-FR" sz="4000" dirty="0"/>
              <a:t>L'interprétation. L/ES</a:t>
            </a:r>
          </a:p>
          <a:p>
            <a:pPr marL="0" indent="0">
              <a:buNone/>
            </a:pPr>
            <a:r>
              <a:rPr lang="fr-FR" sz="4000" dirty="0"/>
              <a:t>Le vivant. L/S</a:t>
            </a:r>
          </a:p>
          <a:p>
            <a:pPr marL="0" indent="0">
              <a:buNone/>
            </a:pPr>
            <a:r>
              <a:rPr lang="fr-FR" sz="4000" dirty="0"/>
              <a:t>La matière et l'esprit. L/ES/S</a:t>
            </a:r>
          </a:p>
          <a:p>
            <a:pPr marL="0" indent="0">
              <a:buNone/>
            </a:pPr>
            <a:r>
              <a:rPr lang="fr-FR" sz="4000" dirty="0"/>
              <a:t>La vérité. L/ES/S</a:t>
            </a:r>
          </a:p>
        </p:txBody>
      </p:sp>
      <p:sp>
        <p:nvSpPr>
          <p:cNvPr id="4" name="Espace réservé du numéro de diapositive 3"/>
          <p:cNvSpPr>
            <a:spLocks noGrp="1"/>
          </p:cNvSpPr>
          <p:nvPr>
            <p:ph type="sldNum" sz="quarter" idx="12"/>
          </p:nvPr>
        </p:nvSpPr>
        <p:spPr>
          <a:xfrm>
            <a:off x="8604448" y="6597352"/>
            <a:ext cx="539552" cy="260648"/>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F4668DC-857F-487D-BFFA-8C0CA5037977}" type="slidenum">
              <a:rPr lang="fr-BE" smtClean="0"/>
              <a:pPr/>
              <a:t>9</a:t>
            </a:fld>
            <a:endParaRPr lang="fr-BE"/>
          </a:p>
        </p:txBody>
      </p:sp>
      <p:sp>
        <p:nvSpPr>
          <p:cNvPr id="8" name="Rectangle 7">
            <a:extLst>
              <a:ext uri="{FF2B5EF4-FFF2-40B4-BE49-F238E27FC236}">
                <a16:creationId xmlns:a16="http://schemas.microsoft.com/office/drawing/2014/main" id="{276D2D72-9F07-40DC-8BCD-B0B9C40635FC}"/>
              </a:ext>
            </a:extLst>
          </p:cNvPr>
          <p:cNvSpPr/>
          <p:nvPr/>
        </p:nvSpPr>
        <p:spPr>
          <a:xfrm>
            <a:off x="0" y="0"/>
            <a:ext cx="9144000" cy="545123"/>
          </a:xfrm>
          <a:prstGeom prst="rect">
            <a:avLst/>
          </a:prstGeom>
          <a:solidFill>
            <a:schemeClr val="accent5">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fr-FR"/>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fontAlgn="auto">
              <a:spcBef>
                <a:spcPts val="0"/>
              </a:spcBef>
              <a:spcAft>
                <a:spcPts val="0"/>
              </a:spcAft>
              <a:defRPr/>
            </a:pPr>
            <a:r>
              <a:rPr lang="fr-FR" sz="2800" dirty="0">
                <a:latin typeface="Verdana" panose="020B0604030504040204" pitchFamily="34" charset="0"/>
                <a:ea typeface="Verdana" panose="020B0604030504040204" pitchFamily="34" charset="0"/>
                <a:cs typeface="Verdana" panose="020B0604030504040204" pitchFamily="34" charset="0"/>
              </a:rPr>
              <a:t>Le contexte</a:t>
            </a:r>
          </a:p>
        </p:txBody>
      </p:sp>
    </p:spTree>
    <p:extLst>
      <p:ext uri="{BB962C8B-B14F-4D97-AF65-F5344CB8AC3E}">
        <p14:creationId xmlns:p14="http://schemas.microsoft.com/office/powerpoint/2010/main" val="2218757087"/>
      </p:ext>
    </p:extLst>
  </p:cSld>
  <p:clrMapOvr>
    <a:masterClrMapping/>
  </p:clrMapOvr>
</p:sld>
</file>

<file path=ppt/theme/theme1.xml><?xml version="1.0" encoding="utf-8"?>
<a:theme xmlns:a="http://schemas.openxmlformats.org/drawingml/2006/main" name="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ersonnalisé 1">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22060</TotalTime>
  <Words>1327</Words>
  <Application>Microsoft Office PowerPoint</Application>
  <PresentationFormat>Affichage à l'écran (4:3)</PresentationFormat>
  <Paragraphs>235</Paragraphs>
  <Slides>27</Slides>
  <Notes>5</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27</vt:i4>
      </vt:variant>
    </vt:vector>
  </HeadingPairs>
  <TitlesOfParts>
    <vt:vector size="33" baseType="lpstr">
      <vt:lpstr>Arial</vt:lpstr>
      <vt:lpstr>Calibri</vt:lpstr>
      <vt:lpstr>Courier New</vt:lpstr>
      <vt:lpstr>Verdana</vt:lpstr>
      <vt:lpstr>Wingdings</vt:lpstr>
      <vt:lpstr>Conception personnalisée</vt:lpstr>
      <vt:lpstr>sur la nature et le fonctionnement des sciences</vt:lpstr>
      <vt:lpstr>Présentation PowerPoint</vt:lpstr>
      <vt:lpstr>Présentation PowerPoint</vt:lpstr>
      <vt:lpstr>Ce que nous avions annoncé…</vt:lpstr>
      <vt:lpstr>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Quelques conditions  pour la transférabilité…</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Jacques Vince;Tristan Rondepierre</dc:creator>
  <cp:lastModifiedBy>Jacques Vince</cp:lastModifiedBy>
  <cp:revision>741</cp:revision>
  <dcterms:created xsi:type="dcterms:W3CDTF">2010-01-06T21:06:22Z</dcterms:created>
  <dcterms:modified xsi:type="dcterms:W3CDTF">2019-04-29T19:08:00Z</dcterms:modified>
</cp:coreProperties>
</file>